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6" r:id="rId2"/>
    <p:sldId id="307" r:id="rId3"/>
    <p:sldId id="258" r:id="rId4"/>
    <p:sldId id="268" r:id="rId5"/>
    <p:sldId id="257" r:id="rId6"/>
    <p:sldId id="289" r:id="rId7"/>
    <p:sldId id="304" r:id="rId8"/>
    <p:sldId id="288" r:id="rId9"/>
    <p:sldId id="290" r:id="rId10"/>
    <p:sldId id="291" r:id="rId11"/>
    <p:sldId id="292" r:id="rId12"/>
    <p:sldId id="293" r:id="rId13"/>
    <p:sldId id="294" r:id="rId14"/>
    <p:sldId id="295" r:id="rId15"/>
    <p:sldId id="296" r:id="rId16"/>
    <p:sldId id="297" r:id="rId17"/>
    <p:sldId id="298" r:id="rId18"/>
    <p:sldId id="299" r:id="rId19"/>
    <p:sldId id="300" r:id="rId20"/>
    <p:sldId id="301" r:id="rId21"/>
    <p:sldId id="302" r:id="rId22"/>
    <p:sldId id="265" r:id="rId23"/>
    <p:sldId id="266" r:id="rId24"/>
    <p:sldId id="267" r:id="rId25"/>
    <p:sldId id="269" r:id="rId26"/>
    <p:sldId id="270" r:id="rId27"/>
    <p:sldId id="272" r:id="rId28"/>
    <p:sldId id="273" r:id="rId29"/>
    <p:sldId id="261" r:id="rId30"/>
    <p:sldId id="260" r:id="rId31"/>
    <p:sldId id="308" r:id="rId32"/>
    <p:sldId id="263" r:id="rId33"/>
    <p:sldId id="274" r:id="rId34"/>
    <p:sldId id="262" r:id="rId35"/>
    <p:sldId id="275" r:id="rId36"/>
    <p:sldId id="276" r:id="rId37"/>
    <p:sldId id="277" r:id="rId38"/>
    <p:sldId id="278" r:id="rId39"/>
    <p:sldId id="280" r:id="rId40"/>
    <p:sldId id="281" r:id="rId41"/>
    <p:sldId id="282" r:id="rId42"/>
    <p:sldId id="283" r:id="rId43"/>
    <p:sldId id="284" r:id="rId44"/>
    <p:sldId id="285" r:id="rId45"/>
    <p:sldId id="286" r:id="rId46"/>
    <p:sldId id="287" r:id="rId47"/>
    <p:sldId id="303" r:id="rId48"/>
    <p:sldId id="309" r:id="rId4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extLst>
      <p:ext uri="{19B8F6BF-5375-455C-9EA6-DF929625EA0E}">
        <p15:presenceInfo xmlns:p15="http://schemas.microsoft.com/office/powerpoint/2012/main" userId="HP"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CC5"/>
    <a:srgbClr val="10F8ED"/>
    <a:srgbClr val="C34545"/>
    <a:srgbClr val="CC99FF"/>
    <a:srgbClr val="CC66FF"/>
    <a:srgbClr val="D66532"/>
    <a:srgbClr val="A07168"/>
    <a:srgbClr val="797593"/>
    <a:srgbClr val="FF0066"/>
    <a:srgbClr val="229E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79" autoAdjust="0"/>
    <p:restoredTop sz="94660"/>
  </p:normalViewPr>
  <p:slideViewPr>
    <p:cSldViewPr snapToGrid="0">
      <p:cViewPr varScale="1">
        <p:scale>
          <a:sx n="73" d="100"/>
          <a:sy n="73" d="100"/>
        </p:scale>
        <p:origin x="630" y="6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47064CF-F484-4EFC-A3F7-68D2C3570ED8}"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s-CO"/>
        </a:p>
      </dgm:t>
    </dgm:pt>
    <dgm:pt modelId="{DB5B2CD9-C137-4506-805C-1C1661DA92F3}">
      <dgm:prSet phldrT="[Texto]" custT="1"/>
      <dgm:spPr>
        <a:solidFill>
          <a:schemeClr val="accent2">
            <a:lumMod val="60000"/>
            <a:lumOff val="40000"/>
          </a:schemeClr>
        </a:solidFill>
      </dgm:spPr>
      <dgm:t>
        <a:bodyPr/>
        <a:lstStyle/>
        <a:p>
          <a:r>
            <a:rPr lang="es-MX" sz="2000" dirty="0"/>
            <a:t>Disminuir la tasa de mortalidad por cáncer en niños y menores de 18 años</a:t>
          </a:r>
          <a:endParaRPr lang="es-CO" sz="2000" dirty="0"/>
        </a:p>
      </dgm:t>
    </dgm:pt>
    <dgm:pt modelId="{F854D452-E0B4-4BB4-86C5-7765196EED22}" type="parTrans" cxnId="{AE541EC9-80E1-4B47-B0F1-C14F6FA425B5}">
      <dgm:prSet/>
      <dgm:spPr/>
      <dgm:t>
        <a:bodyPr/>
        <a:lstStyle/>
        <a:p>
          <a:endParaRPr lang="es-CO"/>
        </a:p>
      </dgm:t>
    </dgm:pt>
    <dgm:pt modelId="{53A68362-2457-42AE-ACC1-B264A00777B3}" type="sibTrans" cxnId="{AE541EC9-80E1-4B47-B0F1-C14F6FA425B5}">
      <dgm:prSet/>
      <dgm:spPr/>
      <dgm:t>
        <a:bodyPr/>
        <a:lstStyle/>
        <a:p>
          <a:endParaRPr lang="es-CO"/>
        </a:p>
      </dgm:t>
    </dgm:pt>
    <dgm:pt modelId="{F1067394-F9B9-443E-8FA5-04879D4E226E}">
      <dgm:prSet phldrT="[Texto]" custT="1"/>
      <dgm:spPr>
        <a:solidFill>
          <a:schemeClr val="bg2">
            <a:lumMod val="75000"/>
          </a:schemeClr>
        </a:solidFill>
      </dgm:spPr>
      <dgm:t>
        <a:bodyPr/>
        <a:lstStyle/>
        <a:p>
          <a:r>
            <a:rPr lang="es-MX" sz="2000" dirty="0"/>
            <a:t>Garantizar todos los servicios requeridos para la detección oportuna y tratamiento integral</a:t>
          </a:r>
          <a:endParaRPr lang="es-CO" sz="2000" dirty="0"/>
        </a:p>
      </dgm:t>
    </dgm:pt>
    <dgm:pt modelId="{09C8E709-89C2-48DC-9C65-9FEC57F745ED}" type="parTrans" cxnId="{4F2D57F5-D8BE-4472-B4AD-A0C62D364CC1}">
      <dgm:prSet/>
      <dgm:spPr/>
      <dgm:t>
        <a:bodyPr/>
        <a:lstStyle/>
        <a:p>
          <a:endParaRPr lang="es-CO"/>
        </a:p>
      </dgm:t>
    </dgm:pt>
    <dgm:pt modelId="{7993522A-BA39-4BB5-8745-A14D658B4E44}" type="sibTrans" cxnId="{4F2D57F5-D8BE-4472-B4AD-A0C62D364CC1}">
      <dgm:prSet/>
      <dgm:spPr/>
      <dgm:t>
        <a:bodyPr/>
        <a:lstStyle/>
        <a:p>
          <a:endParaRPr lang="es-CO"/>
        </a:p>
      </dgm:t>
    </dgm:pt>
    <dgm:pt modelId="{D8FE1DDC-D0F9-4F50-AF94-41A61A14A71D}">
      <dgm:prSet phldrT="[Texto]" custT="1"/>
      <dgm:spPr>
        <a:solidFill>
          <a:srgbClr val="92D050"/>
        </a:solidFill>
      </dgm:spPr>
      <dgm:t>
        <a:bodyPr/>
        <a:lstStyle/>
        <a:p>
          <a:r>
            <a:rPr lang="es-MX" sz="2000" dirty="0"/>
            <a:t>Aplicar protocolos de atención estandarizados</a:t>
          </a:r>
          <a:endParaRPr lang="es-CO" sz="2000" dirty="0"/>
        </a:p>
      </dgm:t>
    </dgm:pt>
    <dgm:pt modelId="{AFB8022F-3511-4C36-828F-EB5228BCC795}" type="parTrans" cxnId="{A7703E16-17E0-48D6-81C5-3693A5552183}">
      <dgm:prSet/>
      <dgm:spPr/>
      <dgm:t>
        <a:bodyPr/>
        <a:lstStyle/>
        <a:p>
          <a:endParaRPr lang="es-CO"/>
        </a:p>
      </dgm:t>
    </dgm:pt>
    <dgm:pt modelId="{010E53B7-BAA2-4C36-AECF-E5BFCC6ED245}" type="sibTrans" cxnId="{A7703E16-17E0-48D6-81C5-3693A5552183}">
      <dgm:prSet/>
      <dgm:spPr/>
      <dgm:t>
        <a:bodyPr/>
        <a:lstStyle/>
        <a:p>
          <a:endParaRPr lang="es-CO"/>
        </a:p>
      </dgm:t>
    </dgm:pt>
    <dgm:pt modelId="{F556858F-4D86-406F-82B8-168D24DB3E91}">
      <dgm:prSet phldrT="[Texto]"/>
      <dgm:spPr>
        <a:solidFill>
          <a:srgbClr val="797593"/>
        </a:solidFill>
      </dgm:spPr>
      <dgm:t>
        <a:bodyPr/>
        <a:lstStyle/>
        <a:p>
          <a:r>
            <a:rPr lang="es-MX" dirty="0"/>
            <a:t>Garantizar infraestructura, dotación, talento humano, tecnología. Centros especializados</a:t>
          </a:r>
          <a:endParaRPr lang="es-CO" dirty="0"/>
        </a:p>
      </dgm:t>
    </dgm:pt>
    <dgm:pt modelId="{96640A39-933D-4FEA-9954-11814CD58CC7}" type="parTrans" cxnId="{14556E16-2050-4261-BB4B-2FFD8FAFC1BE}">
      <dgm:prSet/>
      <dgm:spPr/>
      <dgm:t>
        <a:bodyPr/>
        <a:lstStyle/>
        <a:p>
          <a:endParaRPr lang="es-CO"/>
        </a:p>
      </dgm:t>
    </dgm:pt>
    <dgm:pt modelId="{4668A0AF-312F-4693-B2BE-076399D8FCB6}" type="sibTrans" cxnId="{14556E16-2050-4261-BB4B-2FFD8FAFC1BE}">
      <dgm:prSet/>
      <dgm:spPr/>
      <dgm:t>
        <a:bodyPr/>
        <a:lstStyle/>
        <a:p>
          <a:endParaRPr lang="es-CO"/>
        </a:p>
      </dgm:t>
    </dgm:pt>
    <dgm:pt modelId="{B42869C3-80D7-4815-9649-E55952118EBA}">
      <dgm:prSet phldrT="[Texto]" custScaleX="164177" custLinFactNeighborX="-62533" custLinFactNeighborY="-4212"/>
      <dgm:spPr/>
      <dgm:t>
        <a:bodyPr/>
        <a:lstStyle/>
        <a:p>
          <a:endParaRPr lang="es-CO"/>
        </a:p>
      </dgm:t>
    </dgm:pt>
    <dgm:pt modelId="{B434E1D8-F852-4017-91D4-15736CE6A460}" type="parTrans" cxnId="{C3F78F48-6CDD-42C1-A531-FC45945C8E2D}">
      <dgm:prSet/>
      <dgm:spPr/>
      <dgm:t>
        <a:bodyPr/>
        <a:lstStyle/>
        <a:p>
          <a:endParaRPr lang="es-CO"/>
        </a:p>
      </dgm:t>
    </dgm:pt>
    <dgm:pt modelId="{80B0D1C8-A314-4084-B4BF-61A6C43875F0}" type="sibTrans" cxnId="{C3F78F48-6CDD-42C1-A531-FC45945C8E2D}">
      <dgm:prSet/>
      <dgm:spPr/>
      <dgm:t>
        <a:bodyPr/>
        <a:lstStyle/>
        <a:p>
          <a:endParaRPr lang="es-CO"/>
        </a:p>
      </dgm:t>
    </dgm:pt>
    <dgm:pt modelId="{2AB1F6D3-94DA-4EB2-8996-7E5A0F67C18E}" type="pres">
      <dgm:prSet presAssocID="{747064CF-F484-4EFC-A3F7-68D2C3570ED8}" presName="matrix" presStyleCnt="0">
        <dgm:presLayoutVars>
          <dgm:chMax val="1"/>
          <dgm:dir/>
          <dgm:resizeHandles val="exact"/>
        </dgm:presLayoutVars>
      </dgm:prSet>
      <dgm:spPr/>
      <dgm:t>
        <a:bodyPr/>
        <a:lstStyle/>
        <a:p>
          <a:endParaRPr lang="es-CO"/>
        </a:p>
      </dgm:t>
    </dgm:pt>
    <dgm:pt modelId="{FCCDE026-3FE8-4B7C-8CCE-DB59A45329DB}" type="pres">
      <dgm:prSet presAssocID="{747064CF-F484-4EFC-A3F7-68D2C3570ED8}" presName="diamond" presStyleLbl="bgShp" presStyleIdx="0" presStyleCnt="1" custScaleX="180981"/>
      <dgm:spPr>
        <a:solidFill>
          <a:srgbClr val="7030A0"/>
        </a:solidFill>
      </dgm:spPr>
    </dgm:pt>
    <dgm:pt modelId="{6965BAC8-490D-4AF7-B8E3-077146E94FE7}" type="pres">
      <dgm:prSet presAssocID="{747064CF-F484-4EFC-A3F7-68D2C3570ED8}" presName="quad1" presStyleLbl="node1" presStyleIdx="0" presStyleCnt="4" custScaleX="164177" custLinFactNeighborX="-60022" custLinFactNeighborY="-4598">
        <dgm:presLayoutVars>
          <dgm:chMax val="0"/>
          <dgm:chPref val="0"/>
          <dgm:bulletEnabled val="1"/>
        </dgm:presLayoutVars>
      </dgm:prSet>
      <dgm:spPr/>
      <dgm:t>
        <a:bodyPr/>
        <a:lstStyle/>
        <a:p>
          <a:endParaRPr lang="es-CO"/>
        </a:p>
      </dgm:t>
    </dgm:pt>
    <dgm:pt modelId="{8F3877E9-B358-4BAE-94F9-8A5A4064403B}" type="pres">
      <dgm:prSet presAssocID="{747064CF-F484-4EFC-A3F7-68D2C3570ED8}" presName="quad2" presStyleLbl="node1" presStyleIdx="1" presStyleCnt="4" custScaleX="171367" custScaleY="98719" custLinFactNeighborX="38437" custLinFactNeighborY="-2930">
        <dgm:presLayoutVars>
          <dgm:chMax val="0"/>
          <dgm:chPref val="0"/>
          <dgm:bulletEnabled val="1"/>
        </dgm:presLayoutVars>
      </dgm:prSet>
      <dgm:spPr/>
      <dgm:t>
        <a:bodyPr/>
        <a:lstStyle/>
        <a:p>
          <a:endParaRPr lang="es-CO"/>
        </a:p>
      </dgm:t>
    </dgm:pt>
    <dgm:pt modelId="{7244A368-1501-4B19-9B84-CF196F46D9C7}" type="pres">
      <dgm:prSet presAssocID="{747064CF-F484-4EFC-A3F7-68D2C3570ED8}" presName="quad3" presStyleLbl="node1" presStyleIdx="2" presStyleCnt="4" custScaleX="161615" custLinFactNeighborX="-68799" custLinFactNeighborY="6139">
        <dgm:presLayoutVars>
          <dgm:chMax val="0"/>
          <dgm:chPref val="0"/>
          <dgm:bulletEnabled val="1"/>
        </dgm:presLayoutVars>
      </dgm:prSet>
      <dgm:spPr/>
      <dgm:t>
        <a:bodyPr/>
        <a:lstStyle/>
        <a:p>
          <a:endParaRPr lang="es-CO"/>
        </a:p>
      </dgm:t>
    </dgm:pt>
    <dgm:pt modelId="{5281F1AA-CF0A-4CA2-BB17-7A47E2C12074}" type="pres">
      <dgm:prSet presAssocID="{747064CF-F484-4EFC-A3F7-68D2C3570ED8}" presName="quad4" presStyleLbl="node1" presStyleIdx="3" presStyleCnt="4" custScaleX="168804" custLinFactNeighborX="44843" custLinFactNeighborY="7687">
        <dgm:presLayoutVars>
          <dgm:chMax val="0"/>
          <dgm:chPref val="0"/>
          <dgm:bulletEnabled val="1"/>
        </dgm:presLayoutVars>
      </dgm:prSet>
      <dgm:spPr/>
      <dgm:t>
        <a:bodyPr/>
        <a:lstStyle/>
        <a:p>
          <a:endParaRPr lang="es-CO"/>
        </a:p>
      </dgm:t>
    </dgm:pt>
  </dgm:ptLst>
  <dgm:cxnLst>
    <dgm:cxn modelId="{AE541EC9-80E1-4B47-B0F1-C14F6FA425B5}" srcId="{747064CF-F484-4EFC-A3F7-68D2C3570ED8}" destId="{DB5B2CD9-C137-4506-805C-1C1661DA92F3}" srcOrd="0" destOrd="0" parTransId="{F854D452-E0B4-4BB4-86C5-7765196EED22}" sibTransId="{53A68362-2457-42AE-ACC1-B264A00777B3}"/>
    <dgm:cxn modelId="{C3F78F48-6CDD-42C1-A531-FC45945C8E2D}" srcId="{747064CF-F484-4EFC-A3F7-68D2C3570ED8}" destId="{B42869C3-80D7-4815-9649-E55952118EBA}" srcOrd="4" destOrd="0" parTransId="{B434E1D8-F852-4017-91D4-15736CE6A460}" sibTransId="{80B0D1C8-A314-4084-B4BF-61A6C43875F0}"/>
    <dgm:cxn modelId="{17B5CC2D-F75B-4F95-8615-CFEE8BF7CA8C}" type="presOf" srcId="{F1067394-F9B9-443E-8FA5-04879D4E226E}" destId="{8F3877E9-B358-4BAE-94F9-8A5A4064403B}" srcOrd="0" destOrd="0" presId="urn:microsoft.com/office/officeart/2005/8/layout/matrix3"/>
    <dgm:cxn modelId="{CAA7B86D-2CA5-4E57-A896-D6674ED933DD}" type="presOf" srcId="{D8FE1DDC-D0F9-4F50-AF94-41A61A14A71D}" destId="{7244A368-1501-4B19-9B84-CF196F46D9C7}" srcOrd="0" destOrd="0" presId="urn:microsoft.com/office/officeart/2005/8/layout/matrix3"/>
    <dgm:cxn modelId="{04BD78B8-80B2-42DC-A0F2-A245DEB1998C}" type="presOf" srcId="{F556858F-4D86-406F-82B8-168D24DB3E91}" destId="{5281F1AA-CF0A-4CA2-BB17-7A47E2C12074}" srcOrd="0" destOrd="0" presId="urn:microsoft.com/office/officeart/2005/8/layout/matrix3"/>
    <dgm:cxn modelId="{F0B4F075-6B39-4DD5-9B32-0697EFBDAAF6}" type="presOf" srcId="{DB5B2CD9-C137-4506-805C-1C1661DA92F3}" destId="{6965BAC8-490D-4AF7-B8E3-077146E94FE7}" srcOrd="0" destOrd="0" presId="urn:microsoft.com/office/officeart/2005/8/layout/matrix3"/>
    <dgm:cxn modelId="{CC6DEF73-E858-45D8-BFC9-EFE75EA38CAD}" type="presOf" srcId="{747064CF-F484-4EFC-A3F7-68D2C3570ED8}" destId="{2AB1F6D3-94DA-4EB2-8996-7E5A0F67C18E}" srcOrd="0" destOrd="0" presId="urn:microsoft.com/office/officeart/2005/8/layout/matrix3"/>
    <dgm:cxn modelId="{4F2D57F5-D8BE-4472-B4AD-A0C62D364CC1}" srcId="{747064CF-F484-4EFC-A3F7-68D2C3570ED8}" destId="{F1067394-F9B9-443E-8FA5-04879D4E226E}" srcOrd="1" destOrd="0" parTransId="{09C8E709-89C2-48DC-9C65-9FEC57F745ED}" sibTransId="{7993522A-BA39-4BB5-8745-A14D658B4E44}"/>
    <dgm:cxn modelId="{A7703E16-17E0-48D6-81C5-3693A5552183}" srcId="{747064CF-F484-4EFC-A3F7-68D2C3570ED8}" destId="{D8FE1DDC-D0F9-4F50-AF94-41A61A14A71D}" srcOrd="2" destOrd="0" parTransId="{AFB8022F-3511-4C36-828F-EB5228BCC795}" sibTransId="{010E53B7-BAA2-4C36-AECF-E5BFCC6ED245}"/>
    <dgm:cxn modelId="{14556E16-2050-4261-BB4B-2FFD8FAFC1BE}" srcId="{747064CF-F484-4EFC-A3F7-68D2C3570ED8}" destId="{F556858F-4D86-406F-82B8-168D24DB3E91}" srcOrd="3" destOrd="0" parTransId="{96640A39-933D-4FEA-9954-11814CD58CC7}" sibTransId="{4668A0AF-312F-4693-B2BE-076399D8FCB6}"/>
    <dgm:cxn modelId="{8942DFFD-72C6-4CBB-B349-7038BCB34C96}" type="presParOf" srcId="{2AB1F6D3-94DA-4EB2-8996-7E5A0F67C18E}" destId="{FCCDE026-3FE8-4B7C-8CCE-DB59A45329DB}" srcOrd="0" destOrd="0" presId="urn:microsoft.com/office/officeart/2005/8/layout/matrix3"/>
    <dgm:cxn modelId="{01E9ACF1-75B6-45BA-A744-71CD16E723B0}" type="presParOf" srcId="{2AB1F6D3-94DA-4EB2-8996-7E5A0F67C18E}" destId="{6965BAC8-490D-4AF7-B8E3-077146E94FE7}" srcOrd="1" destOrd="0" presId="urn:microsoft.com/office/officeart/2005/8/layout/matrix3"/>
    <dgm:cxn modelId="{A1C7694C-B2AF-42EE-ABC7-79C15F6C90A1}" type="presParOf" srcId="{2AB1F6D3-94DA-4EB2-8996-7E5A0F67C18E}" destId="{8F3877E9-B358-4BAE-94F9-8A5A4064403B}" srcOrd="2" destOrd="0" presId="urn:microsoft.com/office/officeart/2005/8/layout/matrix3"/>
    <dgm:cxn modelId="{03D9AA29-8BE1-4F20-AA75-EB299CE1527D}" type="presParOf" srcId="{2AB1F6D3-94DA-4EB2-8996-7E5A0F67C18E}" destId="{7244A368-1501-4B19-9B84-CF196F46D9C7}" srcOrd="3" destOrd="0" presId="urn:microsoft.com/office/officeart/2005/8/layout/matrix3"/>
    <dgm:cxn modelId="{100D6670-30F2-497C-96EC-1A203EC917EC}" type="presParOf" srcId="{2AB1F6D3-94DA-4EB2-8996-7E5A0F67C18E}" destId="{5281F1AA-CF0A-4CA2-BB17-7A47E2C12074}"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BCC31F-5EDA-4804-B546-37795F949173}"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s-CO"/>
        </a:p>
      </dgm:t>
    </dgm:pt>
    <dgm:pt modelId="{9468AB4C-9AAF-4786-9BC2-30F9152EA55F}">
      <dgm:prSet phldrT="[Texto]" custT="1"/>
      <dgm:spPr/>
      <dgm:t>
        <a:bodyPr/>
        <a:lstStyle/>
        <a:p>
          <a:r>
            <a:rPr lang="es-CO" sz="1800" dirty="0"/>
            <a:t>preventiva</a:t>
          </a:r>
        </a:p>
      </dgm:t>
    </dgm:pt>
    <dgm:pt modelId="{C131DED8-A359-463A-B4BD-56A0DE3F60E9}" type="parTrans" cxnId="{5332E416-7A7A-4D6D-B5B7-FE4587B29BAC}">
      <dgm:prSet/>
      <dgm:spPr/>
      <dgm:t>
        <a:bodyPr/>
        <a:lstStyle/>
        <a:p>
          <a:endParaRPr lang="es-CO"/>
        </a:p>
      </dgm:t>
    </dgm:pt>
    <dgm:pt modelId="{99825A53-8847-423F-9BFC-5904CD9AB5A1}" type="sibTrans" cxnId="{5332E416-7A7A-4D6D-B5B7-FE4587B29BAC}">
      <dgm:prSet/>
      <dgm:spPr/>
      <dgm:t>
        <a:bodyPr/>
        <a:lstStyle/>
        <a:p>
          <a:endParaRPr lang="es-CO"/>
        </a:p>
      </dgm:t>
    </dgm:pt>
    <dgm:pt modelId="{ED6F79B0-4E7B-4AB5-A644-71B5518A9EF1}">
      <dgm:prSet phldrT="[Texto]" custT="1"/>
      <dgm:spPr/>
      <dgm:t>
        <a:bodyPr/>
        <a:lstStyle/>
        <a:p>
          <a:r>
            <a:rPr lang="es-CO" sz="1800" dirty="0"/>
            <a:t>Centrada en calidad</a:t>
          </a:r>
        </a:p>
      </dgm:t>
    </dgm:pt>
    <dgm:pt modelId="{13A164BE-2F02-47FB-9DD3-DB4EF6D58076}" type="parTrans" cxnId="{63058350-661F-4BA7-9CED-BF0D2316A560}">
      <dgm:prSet/>
      <dgm:spPr/>
      <dgm:t>
        <a:bodyPr/>
        <a:lstStyle/>
        <a:p>
          <a:endParaRPr lang="es-CO"/>
        </a:p>
      </dgm:t>
    </dgm:pt>
    <dgm:pt modelId="{E28DE2EA-D248-4012-82D6-944DB459B615}" type="sibTrans" cxnId="{63058350-661F-4BA7-9CED-BF0D2316A560}">
      <dgm:prSet/>
      <dgm:spPr/>
      <dgm:t>
        <a:bodyPr/>
        <a:lstStyle/>
        <a:p>
          <a:endParaRPr lang="es-CO"/>
        </a:p>
      </dgm:t>
    </dgm:pt>
    <dgm:pt modelId="{B69FFF73-A7EA-445F-B866-613258855B48}">
      <dgm:prSet phldrT="[Texto]" custT="1"/>
      <dgm:spPr/>
      <dgm:t>
        <a:bodyPr/>
        <a:lstStyle/>
        <a:p>
          <a:r>
            <a:rPr lang="es-CO" sz="1800" dirty="0"/>
            <a:t>Integración de Actores y recursos</a:t>
          </a:r>
        </a:p>
      </dgm:t>
    </dgm:pt>
    <dgm:pt modelId="{BA1E063F-F97B-4785-B372-6505EBA148F4}" type="parTrans" cxnId="{A160F47F-EB6E-4B0E-AA9D-84778F2763AA}">
      <dgm:prSet/>
      <dgm:spPr/>
      <dgm:t>
        <a:bodyPr/>
        <a:lstStyle/>
        <a:p>
          <a:endParaRPr lang="es-CO"/>
        </a:p>
      </dgm:t>
    </dgm:pt>
    <dgm:pt modelId="{D9E31BD0-8E5F-4356-90DA-7A770F3B5A57}" type="sibTrans" cxnId="{A160F47F-EB6E-4B0E-AA9D-84778F2763AA}">
      <dgm:prSet/>
      <dgm:spPr/>
      <dgm:t>
        <a:bodyPr/>
        <a:lstStyle/>
        <a:p>
          <a:endParaRPr lang="es-CO"/>
        </a:p>
      </dgm:t>
    </dgm:pt>
    <dgm:pt modelId="{5BE8E8B0-8ECC-4C42-8739-6FA82D73F7F0}">
      <dgm:prSet phldrT="[Texto]" custT="1"/>
      <dgm:spPr>
        <a:solidFill>
          <a:srgbClr val="92D050"/>
        </a:solidFill>
      </dgm:spPr>
      <dgm:t>
        <a:bodyPr/>
        <a:lstStyle/>
        <a:p>
          <a:r>
            <a:rPr lang="es-CO" sz="3200" dirty="0"/>
            <a:t>RA</a:t>
          </a:r>
        </a:p>
      </dgm:t>
    </dgm:pt>
    <dgm:pt modelId="{CEBBE7CE-6AD9-4A59-8DE4-7FC7AA75DBE7}" type="sibTrans" cxnId="{B08A8842-0B7A-4650-824D-613E5B08B7F2}">
      <dgm:prSet/>
      <dgm:spPr/>
      <dgm:t>
        <a:bodyPr/>
        <a:lstStyle/>
        <a:p>
          <a:endParaRPr lang="es-CO"/>
        </a:p>
      </dgm:t>
    </dgm:pt>
    <dgm:pt modelId="{022105AE-761D-41ED-912D-C590C34B8314}" type="parTrans" cxnId="{B08A8842-0B7A-4650-824D-613E5B08B7F2}">
      <dgm:prSet/>
      <dgm:spPr/>
      <dgm:t>
        <a:bodyPr/>
        <a:lstStyle/>
        <a:p>
          <a:endParaRPr lang="es-CO"/>
        </a:p>
      </dgm:t>
    </dgm:pt>
    <dgm:pt modelId="{8DBE2FC3-5BA8-4EC5-9006-7CA5D1B6C8E5}">
      <dgm:prSet phldrT="[Texto]" custT="1"/>
      <dgm:spPr/>
      <dgm:t>
        <a:bodyPr/>
        <a:lstStyle/>
        <a:p>
          <a:r>
            <a:rPr lang="es-CO" sz="1800" dirty="0"/>
            <a:t>Para toda la población</a:t>
          </a:r>
        </a:p>
      </dgm:t>
    </dgm:pt>
    <dgm:pt modelId="{9AA6B6B9-060E-4FB3-B50A-B62EF938062D}" type="sibTrans" cxnId="{9C9B7E93-7E83-4B65-A391-FD0D4D535791}">
      <dgm:prSet/>
      <dgm:spPr/>
      <dgm:t>
        <a:bodyPr/>
        <a:lstStyle/>
        <a:p>
          <a:endParaRPr lang="es-CO"/>
        </a:p>
      </dgm:t>
    </dgm:pt>
    <dgm:pt modelId="{9FF282D4-012D-451E-ABAD-454293EDE191}" type="parTrans" cxnId="{9C9B7E93-7E83-4B65-A391-FD0D4D535791}">
      <dgm:prSet/>
      <dgm:spPr/>
      <dgm:t>
        <a:bodyPr/>
        <a:lstStyle/>
        <a:p>
          <a:endParaRPr lang="es-CO"/>
        </a:p>
      </dgm:t>
    </dgm:pt>
    <dgm:pt modelId="{8C6D5374-4969-4395-A7D6-E3DCD5B844A9}" type="pres">
      <dgm:prSet presAssocID="{40BCC31F-5EDA-4804-B546-37795F949173}" presName="Name0" presStyleCnt="0">
        <dgm:presLayoutVars>
          <dgm:chMax val="1"/>
          <dgm:dir/>
          <dgm:animLvl val="ctr"/>
          <dgm:resizeHandles val="exact"/>
        </dgm:presLayoutVars>
      </dgm:prSet>
      <dgm:spPr/>
      <dgm:t>
        <a:bodyPr/>
        <a:lstStyle/>
        <a:p>
          <a:endParaRPr lang="es-CO"/>
        </a:p>
      </dgm:t>
    </dgm:pt>
    <dgm:pt modelId="{F5BEF6EE-65C1-46B3-A9B8-6F93EA60E0EF}" type="pres">
      <dgm:prSet presAssocID="{5BE8E8B0-8ECC-4C42-8739-6FA82D73F7F0}" presName="centerShape" presStyleLbl="node0" presStyleIdx="0" presStyleCnt="1" custLinFactNeighborX="2472" custLinFactNeighborY="1"/>
      <dgm:spPr/>
      <dgm:t>
        <a:bodyPr/>
        <a:lstStyle/>
        <a:p>
          <a:endParaRPr lang="es-CO"/>
        </a:p>
      </dgm:t>
    </dgm:pt>
    <dgm:pt modelId="{F8F85DC9-3161-4D0E-AF14-3457398AA024}" type="pres">
      <dgm:prSet presAssocID="{8DBE2FC3-5BA8-4EC5-9006-7CA5D1B6C8E5}" presName="node" presStyleLbl="node1" presStyleIdx="0" presStyleCnt="4" custScaleX="167834" custScaleY="122691">
        <dgm:presLayoutVars>
          <dgm:bulletEnabled val="1"/>
        </dgm:presLayoutVars>
      </dgm:prSet>
      <dgm:spPr/>
      <dgm:t>
        <a:bodyPr/>
        <a:lstStyle/>
        <a:p>
          <a:endParaRPr lang="es-CO"/>
        </a:p>
      </dgm:t>
    </dgm:pt>
    <dgm:pt modelId="{421CAA0F-3B17-4C5C-BAA3-EEB145346EC9}" type="pres">
      <dgm:prSet presAssocID="{8DBE2FC3-5BA8-4EC5-9006-7CA5D1B6C8E5}" presName="dummy" presStyleCnt="0"/>
      <dgm:spPr/>
    </dgm:pt>
    <dgm:pt modelId="{54E95FFF-E953-4981-9995-D21D75A51CF0}" type="pres">
      <dgm:prSet presAssocID="{9AA6B6B9-060E-4FB3-B50A-B62EF938062D}" presName="sibTrans" presStyleLbl="sibTrans2D1" presStyleIdx="0" presStyleCnt="4"/>
      <dgm:spPr/>
      <dgm:t>
        <a:bodyPr/>
        <a:lstStyle/>
        <a:p>
          <a:endParaRPr lang="es-CO"/>
        </a:p>
      </dgm:t>
    </dgm:pt>
    <dgm:pt modelId="{6B7E79CE-4C4C-4048-9975-ED38EB563CFD}" type="pres">
      <dgm:prSet presAssocID="{9468AB4C-9AAF-4786-9BC2-30F9152EA55F}" presName="node" presStyleLbl="node1" presStyleIdx="1" presStyleCnt="4" custScaleX="167304" custScaleY="127565">
        <dgm:presLayoutVars>
          <dgm:bulletEnabled val="1"/>
        </dgm:presLayoutVars>
      </dgm:prSet>
      <dgm:spPr/>
      <dgm:t>
        <a:bodyPr/>
        <a:lstStyle/>
        <a:p>
          <a:endParaRPr lang="es-CO"/>
        </a:p>
      </dgm:t>
    </dgm:pt>
    <dgm:pt modelId="{06E3780F-9240-45F2-9529-D72B61E570A8}" type="pres">
      <dgm:prSet presAssocID="{9468AB4C-9AAF-4786-9BC2-30F9152EA55F}" presName="dummy" presStyleCnt="0"/>
      <dgm:spPr/>
    </dgm:pt>
    <dgm:pt modelId="{E1EDF683-53F1-473E-BFA4-DED9097D2DDC}" type="pres">
      <dgm:prSet presAssocID="{99825A53-8847-423F-9BFC-5904CD9AB5A1}" presName="sibTrans" presStyleLbl="sibTrans2D1" presStyleIdx="1" presStyleCnt="4"/>
      <dgm:spPr/>
      <dgm:t>
        <a:bodyPr/>
        <a:lstStyle/>
        <a:p>
          <a:endParaRPr lang="es-CO"/>
        </a:p>
      </dgm:t>
    </dgm:pt>
    <dgm:pt modelId="{6FFFB85C-9607-4F71-BB0D-F8797EBC9A18}" type="pres">
      <dgm:prSet presAssocID="{ED6F79B0-4E7B-4AB5-A644-71B5518A9EF1}" presName="node" presStyleLbl="node1" presStyleIdx="2" presStyleCnt="4" custScaleX="172765" custScaleY="141021">
        <dgm:presLayoutVars>
          <dgm:bulletEnabled val="1"/>
        </dgm:presLayoutVars>
      </dgm:prSet>
      <dgm:spPr/>
      <dgm:t>
        <a:bodyPr/>
        <a:lstStyle/>
        <a:p>
          <a:endParaRPr lang="es-CO"/>
        </a:p>
      </dgm:t>
    </dgm:pt>
    <dgm:pt modelId="{04EFE8D3-9716-43C9-9631-247500D9CCFE}" type="pres">
      <dgm:prSet presAssocID="{ED6F79B0-4E7B-4AB5-A644-71B5518A9EF1}" presName="dummy" presStyleCnt="0"/>
      <dgm:spPr/>
    </dgm:pt>
    <dgm:pt modelId="{1EBA89A5-1CEA-4A82-AA1A-28EEF5BE9F4A}" type="pres">
      <dgm:prSet presAssocID="{E28DE2EA-D248-4012-82D6-944DB459B615}" presName="sibTrans" presStyleLbl="sibTrans2D1" presStyleIdx="2" presStyleCnt="4"/>
      <dgm:spPr/>
      <dgm:t>
        <a:bodyPr/>
        <a:lstStyle/>
        <a:p>
          <a:endParaRPr lang="es-CO"/>
        </a:p>
      </dgm:t>
    </dgm:pt>
    <dgm:pt modelId="{76CB8031-A8A8-4C49-90B5-C537A4BC8CCC}" type="pres">
      <dgm:prSet presAssocID="{B69FFF73-A7EA-445F-B866-613258855B48}" presName="node" presStyleLbl="node1" presStyleIdx="3" presStyleCnt="4" custScaleX="170414" custScaleY="131967" custRadScaleRad="92204" custRadScaleInc="5448">
        <dgm:presLayoutVars>
          <dgm:bulletEnabled val="1"/>
        </dgm:presLayoutVars>
      </dgm:prSet>
      <dgm:spPr/>
      <dgm:t>
        <a:bodyPr/>
        <a:lstStyle/>
        <a:p>
          <a:endParaRPr lang="es-CO"/>
        </a:p>
      </dgm:t>
    </dgm:pt>
    <dgm:pt modelId="{4D0061EB-BCE1-4FAB-A119-92B2363A4917}" type="pres">
      <dgm:prSet presAssocID="{B69FFF73-A7EA-445F-B866-613258855B48}" presName="dummy" presStyleCnt="0"/>
      <dgm:spPr/>
    </dgm:pt>
    <dgm:pt modelId="{7410BA94-9488-47F3-A89E-6B000913DB8D}" type="pres">
      <dgm:prSet presAssocID="{D9E31BD0-8E5F-4356-90DA-7A770F3B5A57}" presName="sibTrans" presStyleLbl="sibTrans2D1" presStyleIdx="3" presStyleCnt="4"/>
      <dgm:spPr/>
      <dgm:t>
        <a:bodyPr/>
        <a:lstStyle/>
        <a:p>
          <a:endParaRPr lang="es-CO"/>
        </a:p>
      </dgm:t>
    </dgm:pt>
  </dgm:ptLst>
  <dgm:cxnLst>
    <dgm:cxn modelId="{3265EB51-502B-4393-82FE-D41322252946}" type="presOf" srcId="{ED6F79B0-4E7B-4AB5-A644-71B5518A9EF1}" destId="{6FFFB85C-9607-4F71-BB0D-F8797EBC9A18}" srcOrd="0" destOrd="0" presId="urn:microsoft.com/office/officeart/2005/8/layout/radial6"/>
    <dgm:cxn modelId="{5332E416-7A7A-4D6D-B5B7-FE4587B29BAC}" srcId="{5BE8E8B0-8ECC-4C42-8739-6FA82D73F7F0}" destId="{9468AB4C-9AAF-4786-9BC2-30F9152EA55F}" srcOrd="1" destOrd="0" parTransId="{C131DED8-A359-463A-B4BD-56A0DE3F60E9}" sibTransId="{99825A53-8847-423F-9BFC-5904CD9AB5A1}"/>
    <dgm:cxn modelId="{024575C3-F1F0-42F6-8E18-A4D360ED1A58}" type="presOf" srcId="{40BCC31F-5EDA-4804-B546-37795F949173}" destId="{8C6D5374-4969-4395-A7D6-E3DCD5B844A9}" srcOrd="0" destOrd="0" presId="urn:microsoft.com/office/officeart/2005/8/layout/radial6"/>
    <dgm:cxn modelId="{B08A8842-0B7A-4650-824D-613E5B08B7F2}" srcId="{40BCC31F-5EDA-4804-B546-37795F949173}" destId="{5BE8E8B0-8ECC-4C42-8739-6FA82D73F7F0}" srcOrd="0" destOrd="0" parTransId="{022105AE-761D-41ED-912D-C590C34B8314}" sibTransId="{CEBBE7CE-6AD9-4A59-8DE4-7FC7AA75DBE7}"/>
    <dgm:cxn modelId="{9CC03807-87A2-45DF-BD72-D607E477F545}" type="presOf" srcId="{B69FFF73-A7EA-445F-B866-613258855B48}" destId="{76CB8031-A8A8-4C49-90B5-C537A4BC8CCC}" srcOrd="0" destOrd="0" presId="urn:microsoft.com/office/officeart/2005/8/layout/radial6"/>
    <dgm:cxn modelId="{EE7A24D9-87D9-4E0A-B274-5CD71B02D9EA}" type="presOf" srcId="{D9E31BD0-8E5F-4356-90DA-7A770F3B5A57}" destId="{7410BA94-9488-47F3-A89E-6B000913DB8D}" srcOrd="0" destOrd="0" presId="urn:microsoft.com/office/officeart/2005/8/layout/radial6"/>
    <dgm:cxn modelId="{10FFFF18-CC48-4136-B461-B96588755F9A}" type="presOf" srcId="{9AA6B6B9-060E-4FB3-B50A-B62EF938062D}" destId="{54E95FFF-E953-4981-9995-D21D75A51CF0}" srcOrd="0" destOrd="0" presId="urn:microsoft.com/office/officeart/2005/8/layout/radial6"/>
    <dgm:cxn modelId="{A160F47F-EB6E-4B0E-AA9D-84778F2763AA}" srcId="{5BE8E8B0-8ECC-4C42-8739-6FA82D73F7F0}" destId="{B69FFF73-A7EA-445F-B866-613258855B48}" srcOrd="3" destOrd="0" parTransId="{BA1E063F-F97B-4785-B372-6505EBA148F4}" sibTransId="{D9E31BD0-8E5F-4356-90DA-7A770F3B5A57}"/>
    <dgm:cxn modelId="{3F328D36-72B7-42D7-9F1E-669BDAE6E07C}" type="presOf" srcId="{9468AB4C-9AAF-4786-9BC2-30F9152EA55F}" destId="{6B7E79CE-4C4C-4048-9975-ED38EB563CFD}" srcOrd="0" destOrd="0" presId="urn:microsoft.com/office/officeart/2005/8/layout/radial6"/>
    <dgm:cxn modelId="{9CE48723-464E-44C1-AB27-7C270DE514E9}" type="presOf" srcId="{8DBE2FC3-5BA8-4EC5-9006-7CA5D1B6C8E5}" destId="{F8F85DC9-3161-4D0E-AF14-3457398AA024}" srcOrd="0" destOrd="0" presId="urn:microsoft.com/office/officeart/2005/8/layout/radial6"/>
    <dgm:cxn modelId="{D8B3E2A2-2936-4ADB-821D-85C38B9CE808}" type="presOf" srcId="{E28DE2EA-D248-4012-82D6-944DB459B615}" destId="{1EBA89A5-1CEA-4A82-AA1A-28EEF5BE9F4A}" srcOrd="0" destOrd="0" presId="urn:microsoft.com/office/officeart/2005/8/layout/radial6"/>
    <dgm:cxn modelId="{63058350-661F-4BA7-9CED-BF0D2316A560}" srcId="{5BE8E8B0-8ECC-4C42-8739-6FA82D73F7F0}" destId="{ED6F79B0-4E7B-4AB5-A644-71B5518A9EF1}" srcOrd="2" destOrd="0" parTransId="{13A164BE-2F02-47FB-9DD3-DB4EF6D58076}" sibTransId="{E28DE2EA-D248-4012-82D6-944DB459B615}"/>
    <dgm:cxn modelId="{F046AE85-6FBD-4CFD-915A-3FFE5611EE07}" type="presOf" srcId="{5BE8E8B0-8ECC-4C42-8739-6FA82D73F7F0}" destId="{F5BEF6EE-65C1-46B3-A9B8-6F93EA60E0EF}" srcOrd="0" destOrd="0" presId="urn:microsoft.com/office/officeart/2005/8/layout/radial6"/>
    <dgm:cxn modelId="{D9AE8C70-64C3-4CC2-B851-1DEC140D1F4D}" type="presOf" srcId="{99825A53-8847-423F-9BFC-5904CD9AB5A1}" destId="{E1EDF683-53F1-473E-BFA4-DED9097D2DDC}" srcOrd="0" destOrd="0" presId="urn:microsoft.com/office/officeart/2005/8/layout/radial6"/>
    <dgm:cxn modelId="{9C9B7E93-7E83-4B65-A391-FD0D4D535791}" srcId="{5BE8E8B0-8ECC-4C42-8739-6FA82D73F7F0}" destId="{8DBE2FC3-5BA8-4EC5-9006-7CA5D1B6C8E5}" srcOrd="0" destOrd="0" parTransId="{9FF282D4-012D-451E-ABAD-454293EDE191}" sibTransId="{9AA6B6B9-060E-4FB3-B50A-B62EF938062D}"/>
    <dgm:cxn modelId="{FC70E71B-4769-4603-BF3C-5569D177FDC6}" type="presParOf" srcId="{8C6D5374-4969-4395-A7D6-E3DCD5B844A9}" destId="{F5BEF6EE-65C1-46B3-A9B8-6F93EA60E0EF}" srcOrd="0" destOrd="0" presId="urn:microsoft.com/office/officeart/2005/8/layout/radial6"/>
    <dgm:cxn modelId="{DD2502D5-DA75-4B77-A61C-4860A0748C02}" type="presParOf" srcId="{8C6D5374-4969-4395-A7D6-E3DCD5B844A9}" destId="{F8F85DC9-3161-4D0E-AF14-3457398AA024}" srcOrd="1" destOrd="0" presId="urn:microsoft.com/office/officeart/2005/8/layout/radial6"/>
    <dgm:cxn modelId="{99ADAD38-C48E-48B4-BD63-5C5F7E7A853A}" type="presParOf" srcId="{8C6D5374-4969-4395-A7D6-E3DCD5B844A9}" destId="{421CAA0F-3B17-4C5C-BAA3-EEB145346EC9}" srcOrd="2" destOrd="0" presId="urn:microsoft.com/office/officeart/2005/8/layout/radial6"/>
    <dgm:cxn modelId="{FB717B92-189D-4EC7-8F8F-2213D2A0D6B8}" type="presParOf" srcId="{8C6D5374-4969-4395-A7D6-E3DCD5B844A9}" destId="{54E95FFF-E953-4981-9995-D21D75A51CF0}" srcOrd="3" destOrd="0" presId="urn:microsoft.com/office/officeart/2005/8/layout/radial6"/>
    <dgm:cxn modelId="{CCFB8C8B-071E-4E6C-903F-7172C4F28FEA}" type="presParOf" srcId="{8C6D5374-4969-4395-A7D6-E3DCD5B844A9}" destId="{6B7E79CE-4C4C-4048-9975-ED38EB563CFD}" srcOrd="4" destOrd="0" presId="urn:microsoft.com/office/officeart/2005/8/layout/radial6"/>
    <dgm:cxn modelId="{F40E4859-9BA9-4A66-A494-4710460752D1}" type="presParOf" srcId="{8C6D5374-4969-4395-A7D6-E3DCD5B844A9}" destId="{06E3780F-9240-45F2-9529-D72B61E570A8}" srcOrd="5" destOrd="0" presId="urn:microsoft.com/office/officeart/2005/8/layout/radial6"/>
    <dgm:cxn modelId="{2008BFDB-C6B4-415F-9BA9-FA29B9ECACA4}" type="presParOf" srcId="{8C6D5374-4969-4395-A7D6-E3DCD5B844A9}" destId="{E1EDF683-53F1-473E-BFA4-DED9097D2DDC}" srcOrd="6" destOrd="0" presId="urn:microsoft.com/office/officeart/2005/8/layout/radial6"/>
    <dgm:cxn modelId="{FA98ED95-2AE7-45CD-8579-BDFEED7418C4}" type="presParOf" srcId="{8C6D5374-4969-4395-A7D6-E3DCD5B844A9}" destId="{6FFFB85C-9607-4F71-BB0D-F8797EBC9A18}" srcOrd="7" destOrd="0" presId="urn:microsoft.com/office/officeart/2005/8/layout/radial6"/>
    <dgm:cxn modelId="{EAFA60E8-0A17-4709-9C55-DB43FAE3D49D}" type="presParOf" srcId="{8C6D5374-4969-4395-A7D6-E3DCD5B844A9}" destId="{04EFE8D3-9716-43C9-9631-247500D9CCFE}" srcOrd="8" destOrd="0" presId="urn:microsoft.com/office/officeart/2005/8/layout/radial6"/>
    <dgm:cxn modelId="{AE15F003-EAE8-4059-83F5-06E1AAEB0041}" type="presParOf" srcId="{8C6D5374-4969-4395-A7D6-E3DCD5B844A9}" destId="{1EBA89A5-1CEA-4A82-AA1A-28EEF5BE9F4A}" srcOrd="9" destOrd="0" presId="urn:microsoft.com/office/officeart/2005/8/layout/radial6"/>
    <dgm:cxn modelId="{C1D6D69E-8122-492F-BE36-2BAC459D46FC}" type="presParOf" srcId="{8C6D5374-4969-4395-A7D6-E3DCD5B844A9}" destId="{76CB8031-A8A8-4C49-90B5-C537A4BC8CCC}" srcOrd="10" destOrd="0" presId="urn:microsoft.com/office/officeart/2005/8/layout/radial6"/>
    <dgm:cxn modelId="{34B07F0D-C75E-44D3-A7D9-272F9084D5E5}" type="presParOf" srcId="{8C6D5374-4969-4395-A7D6-E3DCD5B844A9}" destId="{4D0061EB-BCE1-4FAB-A119-92B2363A4917}" srcOrd="11" destOrd="0" presId="urn:microsoft.com/office/officeart/2005/8/layout/radial6"/>
    <dgm:cxn modelId="{59EEFB01-8813-4D6C-8FD0-57D4D2D8D398}" type="presParOf" srcId="{8C6D5374-4969-4395-A7D6-E3DCD5B844A9}" destId="{7410BA94-9488-47F3-A89E-6B000913DB8D}"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4E51F74-E719-494A-AD8F-C81A79CDE4F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CO"/>
        </a:p>
      </dgm:t>
    </dgm:pt>
    <dgm:pt modelId="{E8C329A7-7197-445B-8B70-B61A00ED89CE}">
      <dgm:prSet phldrT="[Texto]" custT="1">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s-CO" sz="2400" dirty="0"/>
            <a:t>1. Detección y diagnostico</a:t>
          </a:r>
        </a:p>
      </dgm:t>
    </dgm:pt>
    <dgm:pt modelId="{3CD3EE49-A934-4EBA-B3B1-FC69E0F10498}" type="parTrans" cxnId="{4C307DF7-28AA-4D2E-917A-2A8EF93404A1}">
      <dgm:prSet/>
      <dgm:spPr/>
      <dgm:t>
        <a:bodyPr/>
        <a:lstStyle/>
        <a:p>
          <a:endParaRPr lang="es-CO"/>
        </a:p>
      </dgm:t>
    </dgm:pt>
    <dgm:pt modelId="{75ABEAFF-EB26-4B28-A292-0A401418D721}" type="sibTrans" cxnId="{4C307DF7-28AA-4D2E-917A-2A8EF93404A1}">
      <dgm:prSet/>
      <dgm:spPr/>
      <dgm:t>
        <a:bodyPr/>
        <a:lstStyle/>
        <a:p>
          <a:endParaRPr lang="es-CO"/>
        </a:p>
      </dgm:t>
    </dgm:pt>
    <dgm:pt modelId="{7AE3D65C-0128-4E0B-85F7-B91D45BA7CAA}">
      <dgm:prSet phldrT="[Texto]"/>
      <dgm:spPr>
        <a:solidFill>
          <a:schemeClr val="accent4">
            <a:lumMod val="60000"/>
            <a:lumOff val="40000"/>
            <a:alpha val="90000"/>
          </a:schemeClr>
        </a:solidFill>
      </dgm:spPr>
      <dgm:t>
        <a:bodyPr/>
        <a:lstStyle/>
        <a:p>
          <a:pPr algn="just"/>
          <a:r>
            <a:rPr lang="es-MX" dirty="0"/>
            <a:t>¿Se puede descubrir la leucemia infantil en sus comienzos?</a:t>
          </a:r>
          <a:endParaRPr lang="es-CO" dirty="0"/>
        </a:p>
      </dgm:t>
    </dgm:pt>
    <dgm:pt modelId="{A1319670-12E5-4090-9BA6-E8C52C7D2D64}" type="parTrans" cxnId="{EDE8638E-04A3-4B8B-9A6C-2AEC008E28D7}">
      <dgm:prSet/>
      <dgm:spPr/>
      <dgm:t>
        <a:bodyPr/>
        <a:lstStyle/>
        <a:p>
          <a:endParaRPr lang="es-CO"/>
        </a:p>
      </dgm:t>
    </dgm:pt>
    <dgm:pt modelId="{A496D2F3-B107-481A-A750-731B0F695AAD}" type="sibTrans" cxnId="{EDE8638E-04A3-4B8B-9A6C-2AEC008E28D7}">
      <dgm:prSet/>
      <dgm:spPr/>
      <dgm:t>
        <a:bodyPr/>
        <a:lstStyle/>
        <a:p>
          <a:endParaRPr lang="es-CO"/>
        </a:p>
      </dgm:t>
    </dgm:pt>
    <dgm:pt modelId="{218E0D8A-FF23-490A-8238-A410ABBAE000}">
      <dgm:prSet phldrT="[Texto]"/>
      <dgm:spPr>
        <a:solidFill>
          <a:schemeClr val="accent2"/>
        </a:solidFill>
      </dgm:spPr>
      <dgm:t>
        <a:bodyPr/>
        <a:lstStyle/>
        <a:p>
          <a:r>
            <a:rPr lang="es-CO" dirty="0"/>
            <a:t>2. Subtipos y pronostico</a:t>
          </a:r>
        </a:p>
      </dgm:t>
    </dgm:pt>
    <dgm:pt modelId="{935207AC-4114-4C93-B1E9-C2226A16C380}" type="parTrans" cxnId="{EB75C244-407B-4A5A-A77B-17C7E4AE390B}">
      <dgm:prSet/>
      <dgm:spPr/>
      <dgm:t>
        <a:bodyPr/>
        <a:lstStyle/>
        <a:p>
          <a:endParaRPr lang="es-CO"/>
        </a:p>
      </dgm:t>
    </dgm:pt>
    <dgm:pt modelId="{FE31C95E-408C-456D-A113-9282189EF5C6}" type="sibTrans" cxnId="{EB75C244-407B-4A5A-A77B-17C7E4AE390B}">
      <dgm:prSet/>
      <dgm:spPr/>
      <dgm:t>
        <a:bodyPr/>
        <a:lstStyle/>
        <a:p>
          <a:endParaRPr lang="es-CO"/>
        </a:p>
      </dgm:t>
    </dgm:pt>
    <dgm:pt modelId="{F0CCE860-1D9E-4036-836C-A84CE4F58106}">
      <dgm:prSet phldrT="[Texto]"/>
      <dgm:spPr>
        <a:solidFill>
          <a:schemeClr val="accent4">
            <a:lumMod val="60000"/>
            <a:lumOff val="40000"/>
            <a:alpha val="90000"/>
          </a:schemeClr>
        </a:solidFill>
      </dgm:spPr>
      <dgm:t>
        <a:bodyPr/>
        <a:lstStyle/>
        <a:p>
          <a:pPr algn="just"/>
          <a:r>
            <a:rPr lang="es-MX" dirty="0"/>
            <a:t>Subtipos de la leucemia en niños</a:t>
          </a:r>
          <a:endParaRPr lang="es-CO" dirty="0"/>
        </a:p>
      </dgm:t>
    </dgm:pt>
    <dgm:pt modelId="{5D200F39-DE08-48D1-9335-71696F8D5C86}" type="parTrans" cxnId="{5E18798C-5B7E-493E-9C73-7A9F56B917E9}">
      <dgm:prSet/>
      <dgm:spPr/>
      <dgm:t>
        <a:bodyPr/>
        <a:lstStyle/>
        <a:p>
          <a:endParaRPr lang="es-CO"/>
        </a:p>
      </dgm:t>
    </dgm:pt>
    <dgm:pt modelId="{DD44C5A2-7D56-4AEB-B2FE-3C81B3CBC1AE}" type="sibTrans" cxnId="{5E18798C-5B7E-493E-9C73-7A9F56B917E9}">
      <dgm:prSet/>
      <dgm:spPr/>
      <dgm:t>
        <a:bodyPr/>
        <a:lstStyle/>
        <a:p>
          <a:endParaRPr lang="es-CO"/>
        </a:p>
      </dgm:t>
    </dgm:pt>
    <dgm:pt modelId="{9C710BE8-7C38-460F-BF2D-6282957862ED}">
      <dgm:prSet phldrT="[Texto]"/>
      <dgm:spPr>
        <a:solidFill>
          <a:schemeClr val="accent2"/>
        </a:solidFill>
      </dgm:spPr>
      <dgm:t>
        <a:bodyPr/>
        <a:lstStyle/>
        <a:p>
          <a:r>
            <a:rPr lang="es-CO" dirty="0"/>
            <a:t>3. Preguntas acerca de la leucemia</a:t>
          </a:r>
        </a:p>
      </dgm:t>
    </dgm:pt>
    <dgm:pt modelId="{7B19889B-2DB0-40FB-9C25-1AA8B8BDA8D7}" type="parTrans" cxnId="{F9B8FF14-C7B6-45FA-B451-944F6B800D60}">
      <dgm:prSet/>
      <dgm:spPr/>
      <dgm:t>
        <a:bodyPr/>
        <a:lstStyle/>
        <a:p>
          <a:endParaRPr lang="es-CO"/>
        </a:p>
      </dgm:t>
    </dgm:pt>
    <dgm:pt modelId="{85FE229B-0C0C-4080-BE01-7A21DF5F99AD}" type="sibTrans" cxnId="{F9B8FF14-C7B6-45FA-B451-944F6B800D60}">
      <dgm:prSet/>
      <dgm:spPr/>
      <dgm:t>
        <a:bodyPr/>
        <a:lstStyle/>
        <a:p>
          <a:endParaRPr lang="es-CO"/>
        </a:p>
      </dgm:t>
    </dgm:pt>
    <dgm:pt modelId="{C2B28548-FFCA-43E3-8627-B3D81B925F1A}">
      <dgm:prSet phldrT="[Texto]"/>
      <dgm:spPr>
        <a:solidFill>
          <a:schemeClr val="accent4">
            <a:lumMod val="60000"/>
            <a:lumOff val="40000"/>
            <a:alpha val="90000"/>
          </a:schemeClr>
        </a:solidFill>
      </dgm:spPr>
      <dgm:t>
        <a:bodyPr/>
        <a:lstStyle/>
        <a:p>
          <a:pPr algn="just"/>
          <a:r>
            <a:rPr lang="es-MX" dirty="0"/>
            <a:t>Preguntas que deben formularse acerca de la leucemia en niños</a:t>
          </a:r>
          <a:endParaRPr lang="es-CO" dirty="0"/>
        </a:p>
      </dgm:t>
    </dgm:pt>
    <dgm:pt modelId="{9D4ABC9D-0AA8-4B46-993A-F6A021397439}" type="parTrans" cxnId="{20FBA23A-0FE8-4C0B-A347-233B30C79387}">
      <dgm:prSet/>
      <dgm:spPr/>
      <dgm:t>
        <a:bodyPr/>
        <a:lstStyle/>
        <a:p>
          <a:endParaRPr lang="es-CO"/>
        </a:p>
      </dgm:t>
    </dgm:pt>
    <dgm:pt modelId="{F94924ED-6466-4CD7-93EE-1C28DEE1C38B}" type="sibTrans" cxnId="{20FBA23A-0FE8-4C0B-A347-233B30C79387}">
      <dgm:prSet/>
      <dgm:spPr/>
      <dgm:t>
        <a:bodyPr/>
        <a:lstStyle/>
        <a:p>
          <a:endParaRPr lang="es-CO"/>
        </a:p>
      </dgm:t>
    </dgm:pt>
    <dgm:pt modelId="{D5D96F1E-E394-4A20-B523-41EB0CD5D670}">
      <dgm:prSet/>
      <dgm:spPr>
        <a:solidFill>
          <a:schemeClr val="accent4">
            <a:lumMod val="60000"/>
            <a:lumOff val="40000"/>
            <a:alpha val="90000"/>
          </a:schemeClr>
        </a:solidFill>
      </dgm:spPr>
      <dgm:t>
        <a:bodyPr/>
        <a:lstStyle/>
        <a:p>
          <a:pPr algn="just"/>
          <a:r>
            <a:rPr lang="es-MX" dirty="0"/>
            <a:t>Signos y síntomas de la leucemia en niños</a:t>
          </a:r>
          <a:endParaRPr lang="es-CO" dirty="0"/>
        </a:p>
      </dgm:t>
    </dgm:pt>
    <dgm:pt modelId="{C14B07AD-9DCA-4796-8203-FD2A7AB35351}" type="parTrans" cxnId="{E8208F4D-A39C-4C2E-90E0-3115620B8AF9}">
      <dgm:prSet/>
      <dgm:spPr/>
      <dgm:t>
        <a:bodyPr/>
        <a:lstStyle/>
        <a:p>
          <a:endParaRPr lang="es-CO"/>
        </a:p>
      </dgm:t>
    </dgm:pt>
    <dgm:pt modelId="{CD59B1E8-8768-4F9C-A8D9-77A3948778F8}" type="sibTrans" cxnId="{E8208F4D-A39C-4C2E-90E0-3115620B8AF9}">
      <dgm:prSet/>
      <dgm:spPr/>
      <dgm:t>
        <a:bodyPr/>
        <a:lstStyle/>
        <a:p>
          <a:endParaRPr lang="es-CO"/>
        </a:p>
      </dgm:t>
    </dgm:pt>
    <dgm:pt modelId="{EC9A2609-D0C2-44B0-8691-18A61F0312C8}">
      <dgm:prSet/>
      <dgm:spPr>
        <a:solidFill>
          <a:schemeClr val="accent4">
            <a:lumMod val="60000"/>
            <a:lumOff val="40000"/>
            <a:alpha val="90000"/>
          </a:schemeClr>
        </a:solidFill>
      </dgm:spPr>
      <dgm:t>
        <a:bodyPr/>
        <a:lstStyle/>
        <a:p>
          <a:pPr algn="just"/>
          <a:r>
            <a:rPr lang="es-MX" dirty="0"/>
            <a:t>Pruebas para la leucemia en niños</a:t>
          </a:r>
          <a:endParaRPr lang="es-CO" dirty="0"/>
        </a:p>
      </dgm:t>
    </dgm:pt>
    <dgm:pt modelId="{994F532C-D68D-4489-8A86-C8BC66EF0198}" type="parTrans" cxnId="{A57A81CA-108C-48D6-A093-D6B5F646A4B7}">
      <dgm:prSet/>
      <dgm:spPr/>
      <dgm:t>
        <a:bodyPr/>
        <a:lstStyle/>
        <a:p>
          <a:endParaRPr lang="es-CO"/>
        </a:p>
      </dgm:t>
    </dgm:pt>
    <dgm:pt modelId="{09C030F4-0EF3-4AB2-A390-E9CF64F64EFD}" type="sibTrans" cxnId="{A57A81CA-108C-48D6-A093-D6B5F646A4B7}">
      <dgm:prSet/>
      <dgm:spPr/>
      <dgm:t>
        <a:bodyPr/>
        <a:lstStyle/>
        <a:p>
          <a:endParaRPr lang="es-CO"/>
        </a:p>
      </dgm:t>
    </dgm:pt>
    <dgm:pt modelId="{60ED8839-151B-42A6-9B9E-E28C376EE323}">
      <dgm:prSet/>
      <dgm:spPr>
        <a:solidFill>
          <a:schemeClr val="accent4">
            <a:lumMod val="60000"/>
            <a:lumOff val="40000"/>
            <a:alpha val="90000"/>
          </a:schemeClr>
        </a:solidFill>
      </dgm:spPr>
      <dgm:t>
        <a:bodyPr/>
        <a:lstStyle/>
        <a:p>
          <a:pPr algn="just"/>
          <a:r>
            <a:rPr lang="es-MX" dirty="0"/>
            <a:t>Factores pronósticos de la leucemia en niños (ALL o AML)</a:t>
          </a:r>
          <a:endParaRPr lang="es-CO" dirty="0"/>
        </a:p>
      </dgm:t>
    </dgm:pt>
    <dgm:pt modelId="{F8B10E97-5086-4D1A-AFDD-F460614E897B}" type="parTrans" cxnId="{B4B18AA4-7E00-4110-A0BF-57E5B72CC2BD}">
      <dgm:prSet/>
      <dgm:spPr/>
      <dgm:t>
        <a:bodyPr/>
        <a:lstStyle/>
        <a:p>
          <a:endParaRPr lang="es-CO"/>
        </a:p>
      </dgm:t>
    </dgm:pt>
    <dgm:pt modelId="{635B540F-BE8B-4286-866D-39BA4DDC5DC6}" type="sibTrans" cxnId="{B4B18AA4-7E00-4110-A0BF-57E5B72CC2BD}">
      <dgm:prSet/>
      <dgm:spPr/>
      <dgm:t>
        <a:bodyPr/>
        <a:lstStyle/>
        <a:p>
          <a:endParaRPr lang="es-CO"/>
        </a:p>
      </dgm:t>
    </dgm:pt>
    <dgm:pt modelId="{0DA585F0-1FC1-4183-8067-7860F6539F2C}" type="pres">
      <dgm:prSet presAssocID="{F4E51F74-E719-494A-AD8F-C81A79CDE4FA}" presName="Name0" presStyleCnt="0">
        <dgm:presLayoutVars>
          <dgm:dir/>
          <dgm:animLvl val="lvl"/>
          <dgm:resizeHandles val="exact"/>
        </dgm:presLayoutVars>
      </dgm:prSet>
      <dgm:spPr/>
      <dgm:t>
        <a:bodyPr/>
        <a:lstStyle/>
        <a:p>
          <a:endParaRPr lang="es-CO"/>
        </a:p>
      </dgm:t>
    </dgm:pt>
    <dgm:pt modelId="{AFC58F27-2FC1-438E-A388-EE26CAE0BBD4}" type="pres">
      <dgm:prSet presAssocID="{E8C329A7-7197-445B-8B70-B61A00ED89CE}" presName="composite" presStyleCnt="0"/>
      <dgm:spPr/>
    </dgm:pt>
    <dgm:pt modelId="{4094C8B4-F2B0-46FD-B488-07FC8F9E8CC7}" type="pres">
      <dgm:prSet presAssocID="{E8C329A7-7197-445B-8B70-B61A00ED89CE}" presName="parTx" presStyleLbl="alignNode1" presStyleIdx="0" presStyleCnt="3">
        <dgm:presLayoutVars>
          <dgm:chMax val="0"/>
          <dgm:chPref val="0"/>
          <dgm:bulletEnabled val="1"/>
        </dgm:presLayoutVars>
      </dgm:prSet>
      <dgm:spPr/>
      <dgm:t>
        <a:bodyPr/>
        <a:lstStyle/>
        <a:p>
          <a:endParaRPr lang="es-CO"/>
        </a:p>
      </dgm:t>
    </dgm:pt>
    <dgm:pt modelId="{6090FD3D-80F1-47A3-8213-BD41116A961F}" type="pres">
      <dgm:prSet presAssocID="{E8C329A7-7197-445B-8B70-B61A00ED89CE}" presName="desTx" presStyleLbl="alignAccFollowNode1" presStyleIdx="0" presStyleCnt="3">
        <dgm:presLayoutVars>
          <dgm:bulletEnabled val="1"/>
        </dgm:presLayoutVars>
      </dgm:prSet>
      <dgm:spPr/>
      <dgm:t>
        <a:bodyPr/>
        <a:lstStyle/>
        <a:p>
          <a:endParaRPr lang="es-CO"/>
        </a:p>
      </dgm:t>
    </dgm:pt>
    <dgm:pt modelId="{CB4E7BA6-06F9-4AC1-9E67-0CFD36B009C9}" type="pres">
      <dgm:prSet presAssocID="{75ABEAFF-EB26-4B28-A292-0A401418D721}" presName="space" presStyleCnt="0"/>
      <dgm:spPr/>
    </dgm:pt>
    <dgm:pt modelId="{B2EE3276-44D4-44F7-857C-31847E6DED9B}" type="pres">
      <dgm:prSet presAssocID="{218E0D8A-FF23-490A-8238-A410ABBAE000}" presName="composite" presStyleCnt="0"/>
      <dgm:spPr/>
    </dgm:pt>
    <dgm:pt modelId="{9642DFAB-25C5-419C-B9B0-614E4282D03D}" type="pres">
      <dgm:prSet presAssocID="{218E0D8A-FF23-490A-8238-A410ABBAE000}" presName="parTx" presStyleLbl="alignNode1" presStyleIdx="1" presStyleCnt="3">
        <dgm:presLayoutVars>
          <dgm:chMax val="0"/>
          <dgm:chPref val="0"/>
          <dgm:bulletEnabled val="1"/>
        </dgm:presLayoutVars>
      </dgm:prSet>
      <dgm:spPr/>
      <dgm:t>
        <a:bodyPr/>
        <a:lstStyle/>
        <a:p>
          <a:endParaRPr lang="es-CO"/>
        </a:p>
      </dgm:t>
    </dgm:pt>
    <dgm:pt modelId="{48561FE2-9325-4623-B50B-D9C587DA378D}" type="pres">
      <dgm:prSet presAssocID="{218E0D8A-FF23-490A-8238-A410ABBAE000}" presName="desTx" presStyleLbl="alignAccFollowNode1" presStyleIdx="1" presStyleCnt="3">
        <dgm:presLayoutVars>
          <dgm:bulletEnabled val="1"/>
        </dgm:presLayoutVars>
      </dgm:prSet>
      <dgm:spPr/>
      <dgm:t>
        <a:bodyPr/>
        <a:lstStyle/>
        <a:p>
          <a:endParaRPr lang="es-CO"/>
        </a:p>
      </dgm:t>
    </dgm:pt>
    <dgm:pt modelId="{0CDDA3B8-8D72-49F0-B2A6-5DE5C10CA50B}" type="pres">
      <dgm:prSet presAssocID="{FE31C95E-408C-456D-A113-9282189EF5C6}" presName="space" presStyleCnt="0"/>
      <dgm:spPr/>
    </dgm:pt>
    <dgm:pt modelId="{B0F9316D-E80E-4B3B-8570-29F235F8EB0C}" type="pres">
      <dgm:prSet presAssocID="{9C710BE8-7C38-460F-BF2D-6282957862ED}" presName="composite" presStyleCnt="0"/>
      <dgm:spPr/>
    </dgm:pt>
    <dgm:pt modelId="{C4693A84-9493-4AFA-837E-043AB8F27EB0}" type="pres">
      <dgm:prSet presAssocID="{9C710BE8-7C38-460F-BF2D-6282957862ED}" presName="parTx" presStyleLbl="alignNode1" presStyleIdx="2" presStyleCnt="3">
        <dgm:presLayoutVars>
          <dgm:chMax val="0"/>
          <dgm:chPref val="0"/>
          <dgm:bulletEnabled val="1"/>
        </dgm:presLayoutVars>
      </dgm:prSet>
      <dgm:spPr/>
      <dgm:t>
        <a:bodyPr/>
        <a:lstStyle/>
        <a:p>
          <a:endParaRPr lang="es-CO"/>
        </a:p>
      </dgm:t>
    </dgm:pt>
    <dgm:pt modelId="{85C41712-57B7-4047-A3B9-F557B6C3F49C}" type="pres">
      <dgm:prSet presAssocID="{9C710BE8-7C38-460F-BF2D-6282957862ED}" presName="desTx" presStyleLbl="alignAccFollowNode1" presStyleIdx="2" presStyleCnt="3" custScaleX="96719">
        <dgm:presLayoutVars>
          <dgm:bulletEnabled val="1"/>
        </dgm:presLayoutVars>
      </dgm:prSet>
      <dgm:spPr/>
      <dgm:t>
        <a:bodyPr/>
        <a:lstStyle/>
        <a:p>
          <a:endParaRPr lang="es-CO"/>
        </a:p>
      </dgm:t>
    </dgm:pt>
  </dgm:ptLst>
  <dgm:cxnLst>
    <dgm:cxn modelId="{6430D300-9A8F-483D-A32E-2F4691EF3B1D}" type="presOf" srcId="{60ED8839-151B-42A6-9B9E-E28C376EE323}" destId="{48561FE2-9325-4623-B50B-D9C587DA378D}" srcOrd="0" destOrd="1" presId="urn:microsoft.com/office/officeart/2005/8/layout/hList1"/>
    <dgm:cxn modelId="{EDE8638E-04A3-4B8B-9A6C-2AEC008E28D7}" srcId="{E8C329A7-7197-445B-8B70-B61A00ED89CE}" destId="{7AE3D65C-0128-4E0B-85F7-B91D45BA7CAA}" srcOrd="0" destOrd="0" parTransId="{A1319670-12E5-4090-9BA6-E8C52C7D2D64}" sibTransId="{A496D2F3-B107-481A-A750-731B0F695AAD}"/>
    <dgm:cxn modelId="{20FBA23A-0FE8-4C0B-A347-233B30C79387}" srcId="{9C710BE8-7C38-460F-BF2D-6282957862ED}" destId="{C2B28548-FFCA-43E3-8627-B3D81B925F1A}" srcOrd="0" destOrd="0" parTransId="{9D4ABC9D-0AA8-4B46-993A-F6A021397439}" sibTransId="{F94924ED-6466-4CD7-93EE-1C28DEE1C38B}"/>
    <dgm:cxn modelId="{4C307DF7-28AA-4D2E-917A-2A8EF93404A1}" srcId="{F4E51F74-E719-494A-AD8F-C81A79CDE4FA}" destId="{E8C329A7-7197-445B-8B70-B61A00ED89CE}" srcOrd="0" destOrd="0" parTransId="{3CD3EE49-A934-4EBA-B3B1-FC69E0F10498}" sibTransId="{75ABEAFF-EB26-4B28-A292-0A401418D721}"/>
    <dgm:cxn modelId="{A57A81CA-108C-48D6-A093-D6B5F646A4B7}" srcId="{E8C329A7-7197-445B-8B70-B61A00ED89CE}" destId="{EC9A2609-D0C2-44B0-8691-18A61F0312C8}" srcOrd="2" destOrd="0" parTransId="{994F532C-D68D-4489-8A86-C8BC66EF0198}" sibTransId="{09C030F4-0EF3-4AB2-A390-E9CF64F64EFD}"/>
    <dgm:cxn modelId="{5E18798C-5B7E-493E-9C73-7A9F56B917E9}" srcId="{218E0D8A-FF23-490A-8238-A410ABBAE000}" destId="{F0CCE860-1D9E-4036-836C-A84CE4F58106}" srcOrd="0" destOrd="0" parTransId="{5D200F39-DE08-48D1-9335-71696F8D5C86}" sibTransId="{DD44C5A2-7D56-4AEB-B2FE-3C81B3CBC1AE}"/>
    <dgm:cxn modelId="{B4B18AA4-7E00-4110-A0BF-57E5B72CC2BD}" srcId="{218E0D8A-FF23-490A-8238-A410ABBAE000}" destId="{60ED8839-151B-42A6-9B9E-E28C376EE323}" srcOrd="1" destOrd="0" parTransId="{F8B10E97-5086-4D1A-AFDD-F460614E897B}" sibTransId="{635B540F-BE8B-4286-866D-39BA4DDC5DC6}"/>
    <dgm:cxn modelId="{F9B8FF14-C7B6-45FA-B451-944F6B800D60}" srcId="{F4E51F74-E719-494A-AD8F-C81A79CDE4FA}" destId="{9C710BE8-7C38-460F-BF2D-6282957862ED}" srcOrd="2" destOrd="0" parTransId="{7B19889B-2DB0-40FB-9C25-1AA8B8BDA8D7}" sibTransId="{85FE229B-0C0C-4080-BE01-7A21DF5F99AD}"/>
    <dgm:cxn modelId="{FFDB8859-AC75-45A0-8A70-DEDAB8B9CAA3}" type="presOf" srcId="{E8C329A7-7197-445B-8B70-B61A00ED89CE}" destId="{4094C8B4-F2B0-46FD-B488-07FC8F9E8CC7}" srcOrd="0" destOrd="0" presId="urn:microsoft.com/office/officeart/2005/8/layout/hList1"/>
    <dgm:cxn modelId="{0E3C7282-8552-483E-8554-F2946FB1C519}" type="presOf" srcId="{7AE3D65C-0128-4E0B-85F7-B91D45BA7CAA}" destId="{6090FD3D-80F1-47A3-8213-BD41116A961F}" srcOrd="0" destOrd="0" presId="urn:microsoft.com/office/officeart/2005/8/layout/hList1"/>
    <dgm:cxn modelId="{EB75C244-407B-4A5A-A77B-17C7E4AE390B}" srcId="{F4E51F74-E719-494A-AD8F-C81A79CDE4FA}" destId="{218E0D8A-FF23-490A-8238-A410ABBAE000}" srcOrd="1" destOrd="0" parTransId="{935207AC-4114-4C93-B1E9-C2226A16C380}" sibTransId="{FE31C95E-408C-456D-A113-9282189EF5C6}"/>
    <dgm:cxn modelId="{D653407D-A212-4925-9B69-89D23D08E668}" type="presOf" srcId="{D5D96F1E-E394-4A20-B523-41EB0CD5D670}" destId="{6090FD3D-80F1-47A3-8213-BD41116A961F}" srcOrd="0" destOrd="1" presId="urn:microsoft.com/office/officeart/2005/8/layout/hList1"/>
    <dgm:cxn modelId="{5DFE6A3F-D34B-48A2-98CB-0F1344852F4D}" type="presOf" srcId="{F4E51F74-E719-494A-AD8F-C81A79CDE4FA}" destId="{0DA585F0-1FC1-4183-8067-7860F6539F2C}" srcOrd="0" destOrd="0" presId="urn:microsoft.com/office/officeart/2005/8/layout/hList1"/>
    <dgm:cxn modelId="{88B819B6-7099-468A-9118-20D519515800}" type="presOf" srcId="{218E0D8A-FF23-490A-8238-A410ABBAE000}" destId="{9642DFAB-25C5-419C-B9B0-614E4282D03D}" srcOrd="0" destOrd="0" presId="urn:microsoft.com/office/officeart/2005/8/layout/hList1"/>
    <dgm:cxn modelId="{8D209709-02B5-408A-B074-2962913D2213}" type="presOf" srcId="{EC9A2609-D0C2-44B0-8691-18A61F0312C8}" destId="{6090FD3D-80F1-47A3-8213-BD41116A961F}" srcOrd="0" destOrd="2" presId="urn:microsoft.com/office/officeart/2005/8/layout/hList1"/>
    <dgm:cxn modelId="{177EE32D-3C34-4FCC-8A9F-4269B2CDBB63}" type="presOf" srcId="{F0CCE860-1D9E-4036-836C-A84CE4F58106}" destId="{48561FE2-9325-4623-B50B-D9C587DA378D}" srcOrd="0" destOrd="0" presId="urn:microsoft.com/office/officeart/2005/8/layout/hList1"/>
    <dgm:cxn modelId="{C3D41EFD-C975-419C-8B0D-E91FD37C87AC}" type="presOf" srcId="{9C710BE8-7C38-460F-BF2D-6282957862ED}" destId="{C4693A84-9493-4AFA-837E-043AB8F27EB0}" srcOrd="0" destOrd="0" presId="urn:microsoft.com/office/officeart/2005/8/layout/hList1"/>
    <dgm:cxn modelId="{E8208F4D-A39C-4C2E-90E0-3115620B8AF9}" srcId="{E8C329A7-7197-445B-8B70-B61A00ED89CE}" destId="{D5D96F1E-E394-4A20-B523-41EB0CD5D670}" srcOrd="1" destOrd="0" parTransId="{C14B07AD-9DCA-4796-8203-FD2A7AB35351}" sibTransId="{CD59B1E8-8768-4F9C-A8D9-77A3948778F8}"/>
    <dgm:cxn modelId="{FA825D75-0698-4B83-AD1A-ABC67D28837A}" type="presOf" srcId="{C2B28548-FFCA-43E3-8627-B3D81B925F1A}" destId="{85C41712-57B7-4047-A3B9-F557B6C3F49C}" srcOrd="0" destOrd="0" presId="urn:microsoft.com/office/officeart/2005/8/layout/hList1"/>
    <dgm:cxn modelId="{115E0E8B-3902-49C7-AB02-4D090B4C40C1}" type="presParOf" srcId="{0DA585F0-1FC1-4183-8067-7860F6539F2C}" destId="{AFC58F27-2FC1-438E-A388-EE26CAE0BBD4}" srcOrd="0" destOrd="0" presId="urn:microsoft.com/office/officeart/2005/8/layout/hList1"/>
    <dgm:cxn modelId="{FC8E6FD5-FBDF-46D2-82C9-1AEC70B70CA3}" type="presParOf" srcId="{AFC58F27-2FC1-438E-A388-EE26CAE0BBD4}" destId="{4094C8B4-F2B0-46FD-B488-07FC8F9E8CC7}" srcOrd="0" destOrd="0" presId="urn:microsoft.com/office/officeart/2005/8/layout/hList1"/>
    <dgm:cxn modelId="{652D9807-2CB4-4031-8BA0-4FF03E7A5436}" type="presParOf" srcId="{AFC58F27-2FC1-438E-A388-EE26CAE0BBD4}" destId="{6090FD3D-80F1-47A3-8213-BD41116A961F}" srcOrd="1" destOrd="0" presId="urn:microsoft.com/office/officeart/2005/8/layout/hList1"/>
    <dgm:cxn modelId="{D5A64C65-2E23-49A2-A891-3C3C97204B16}" type="presParOf" srcId="{0DA585F0-1FC1-4183-8067-7860F6539F2C}" destId="{CB4E7BA6-06F9-4AC1-9E67-0CFD36B009C9}" srcOrd="1" destOrd="0" presId="urn:microsoft.com/office/officeart/2005/8/layout/hList1"/>
    <dgm:cxn modelId="{956AE735-6C1E-4569-9D43-2A64A6B60E82}" type="presParOf" srcId="{0DA585F0-1FC1-4183-8067-7860F6539F2C}" destId="{B2EE3276-44D4-44F7-857C-31847E6DED9B}" srcOrd="2" destOrd="0" presId="urn:microsoft.com/office/officeart/2005/8/layout/hList1"/>
    <dgm:cxn modelId="{69144C7A-3D83-4E5C-852F-82C446AEFF72}" type="presParOf" srcId="{B2EE3276-44D4-44F7-857C-31847E6DED9B}" destId="{9642DFAB-25C5-419C-B9B0-614E4282D03D}" srcOrd="0" destOrd="0" presId="urn:microsoft.com/office/officeart/2005/8/layout/hList1"/>
    <dgm:cxn modelId="{3E79ADF5-86CE-4881-942F-DF5FA50417FE}" type="presParOf" srcId="{B2EE3276-44D4-44F7-857C-31847E6DED9B}" destId="{48561FE2-9325-4623-B50B-D9C587DA378D}" srcOrd="1" destOrd="0" presId="urn:microsoft.com/office/officeart/2005/8/layout/hList1"/>
    <dgm:cxn modelId="{764B5B35-3707-4E04-8A39-3F5D669DCB70}" type="presParOf" srcId="{0DA585F0-1FC1-4183-8067-7860F6539F2C}" destId="{0CDDA3B8-8D72-49F0-B2A6-5DE5C10CA50B}" srcOrd="3" destOrd="0" presId="urn:microsoft.com/office/officeart/2005/8/layout/hList1"/>
    <dgm:cxn modelId="{79993305-9719-419C-97E0-08204CED68A5}" type="presParOf" srcId="{0DA585F0-1FC1-4183-8067-7860F6539F2C}" destId="{B0F9316D-E80E-4B3B-8570-29F235F8EB0C}" srcOrd="4" destOrd="0" presId="urn:microsoft.com/office/officeart/2005/8/layout/hList1"/>
    <dgm:cxn modelId="{77A9FD38-6E61-4862-9092-BAE20EE7B52F}" type="presParOf" srcId="{B0F9316D-E80E-4B3B-8570-29F235F8EB0C}" destId="{C4693A84-9493-4AFA-837E-043AB8F27EB0}" srcOrd="0" destOrd="0" presId="urn:microsoft.com/office/officeart/2005/8/layout/hList1"/>
    <dgm:cxn modelId="{8A6A4A5A-F53B-4A1F-9BC0-CC5A0E830CC5}" type="presParOf" srcId="{B0F9316D-E80E-4B3B-8570-29F235F8EB0C}" destId="{85C41712-57B7-4047-A3B9-F557B6C3F49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CDE026-3FE8-4B7C-8CCE-DB59A45329DB}">
      <dsp:nvSpPr>
        <dsp:cNvPr id="0" name=""/>
        <dsp:cNvSpPr/>
      </dsp:nvSpPr>
      <dsp:spPr>
        <a:xfrm>
          <a:off x="884350" y="0"/>
          <a:ext cx="7553099" cy="4173421"/>
        </a:xfrm>
        <a:prstGeom prst="diamond">
          <a:avLst/>
        </a:prstGeom>
        <a:solidFill>
          <a:srgbClr val="7030A0"/>
        </a:solidFill>
        <a:ln>
          <a:noFill/>
        </a:ln>
        <a:effectLst/>
      </dsp:spPr>
      <dsp:style>
        <a:lnRef idx="0">
          <a:scrgbClr r="0" g="0" b="0"/>
        </a:lnRef>
        <a:fillRef idx="1">
          <a:scrgbClr r="0" g="0" b="0"/>
        </a:fillRef>
        <a:effectRef idx="0">
          <a:scrgbClr r="0" g="0" b="0"/>
        </a:effectRef>
        <a:fontRef idx="minor"/>
      </dsp:style>
    </dsp:sp>
    <dsp:sp modelId="{6965BAC8-490D-4AF7-B8E3-077146E94FE7}">
      <dsp:nvSpPr>
        <dsp:cNvPr id="0" name=""/>
        <dsp:cNvSpPr/>
      </dsp:nvSpPr>
      <dsp:spPr>
        <a:xfrm>
          <a:off x="1471442" y="321636"/>
          <a:ext cx="2672200" cy="1627634"/>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a:t>Disminuir la tasa de mortalidad por cáncer en niños y menores de 18 años</a:t>
          </a:r>
          <a:endParaRPr lang="es-CO" sz="2000" kern="1200" dirty="0"/>
        </a:p>
      </dsp:txBody>
      <dsp:txXfrm>
        <a:off x="1550897" y="401091"/>
        <a:ext cx="2513290" cy="1468724"/>
      </dsp:txXfrm>
    </dsp:sp>
    <dsp:sp modelId="{8F3877E9-B358-4BAE-94F9-8A5A4064403B}">
      <dsp:nvSpPr>
        <dsp:cNvPr id="0" name=""/>
        <dsp:cNvSpPr/>
      </dsp:nvSpPr>
      <dsp:spPr>
        <a:xfrm>
          <a:off x="4768318" y="348785"/>
          <a:ext cx="2789227" cy="1606784"/>
        </a:xfrm>
        <a:prstGeom prst="roundRect">
          <a:avLst/>
        </a:prstGeom>
        <a:solidFill>
          <a:schemeClr val="bg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a:t>Garantizar todos los servicios requeridos para la detección oportuna y tratamiento integral</a:t>
          </a:r>
          <a:endParaRPr lang="es-CO" sz="2000" kern="1200" dirty="0"/>
        </a:p>
      </dsp:txBody>
      <dsp:txXfrm>
        <a:off x="4846755" y="427222"/>
        <a:ext cx="2632353" cy="1449910"/>
      </dsp:txXfrm>
    </dsp:sp>
    <dsp:sp modelId="{7244A368-1501-4B19-9B84-CF196F46D9C7}">
      <dsp:nvSpPr>
        <dsp:cNvPr id="0" name=""/>
        <dsp:cNvSpPr/>
      </dsp:nvSpPr>
      <dsp:spPr>
        <a:xfrm>
          <a:off x="1349435" y="2249232"/>
          <a:ext cx="2630500" cy="1627634"/>
        </a:xfrm>
        <a:prstGeom prst="roundRect">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a:t>Aplicar protocolos de atención estandarizados</a:t>
          </a:r>
          <a:endParaRPr lang="es-CO" sz="2000" kern="1200" dirty="0"/>
        </a:p>
      </dsp:txBody>
      <dsp:txXfrm>
        <a:off x="1428890" y="2328687"/>
        <a:ext cx="2471590" cy="1468724"/>
      </dsp:txXfrm>
    </dsp:sp>
    <dsp:sp modelId="{5281F1AA-CF0A-4CA2-BB17-7A47E2C12074}">
      <dsp:nvSpPr>
        <dsp:cNvPr id="0" name=""/>
        <dsp:cNvSpPr/>
      </dsp:nvSpPr>
      <dsp:spPr>
        <a:xfrm>
          <a:off x="4893442" y="2274428"/>
          <a:ext cx="2747511" cy="1627634"/>
        </a:xfrm>
        <a:prstGeom prst="roundRect">
          <a:avLst/>
        </a:prstGeom>
        <a:solidFill>
          <a:srgbClr val="7975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MX" sz="1700" kern="1200" dirty="0"/>
            <a:t>Garantizar infraestructura, dotación, talento humano, tecnología. Centros especializados</a:t>
          </a:r>
          <a:endParaRPr lang="es-CO" sz="1700" kern="1200" dirty="0"/>
        </a:p>
      </dsp:txBody>
      <dsp:txXfrm>
        <a:off x="4972897" y="2353883"/>
        <a:ext cx="2588601" cy="14687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10BA94-9488-47F3-A89E-6B000913DB8D}">
      <dsp:nvSpPr>
        <dsp:cNvPr id="0" name=""/>
        <dsp:cNvSpPr/>
      </dsp:nvSpPr>
      <dsp:spPr>
        <a:xfrm>
          <a:off x="3174842" y="414405"/>
          <a:ext cx="3102550" cy="3102550"/>
        </a:xfrm>
        <a:prstGeom prst="blockArc">
          <a:avLst>
            <a:gd name="adj1" fmla="val 10879923"/>
            <a:gd name="adj2" fmla="val 15931359"/>
            <a:gd name="adj3" fmla="val 4641"/>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EBA89A5-1CEA-4A82-AA1A-28EEF5BE9F4A}">
      <dsp:nvSpPr>
        <dsp:cNvPr id="0" name=""/>
        <dsp:cNvSpPr/>
      </dsp:nvSpPr>
      <dsp:spPr>
        <a:xfrm>
          <a:off x="3174600" y="423635"/>
          <a:ext cx="3102550" cy="3102550"/>
        </a:xfrm>
        <a:prstGeom prst="blockArc">
          <a:avLst>
            <a:gd name="adj1" fmla="val 5668088"/>
            <a:gd name="adj2" fmla="val 10900869"/>
            <a:gd name="adj3" fmla="val 464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1EDF683-53F1-473E-BFA4-DED9097D2DDC}">
      <dsp:nvSpPr>
        <dsp:cNvPr id="0" name=""/>
        <dsp:cNvSpPr/>
      </dsp:nvSpPr>
      <dsp:spPr>
        <a:xfrm>
          <a:off x="3056553" y="419030"/>
          <a:ext cx="3102550" cy="3102550"/>
        </a:xfrm>
        <a:prstGeom prst="blockArc">
          <a:avLst>
            <a:gd name="adj1" fmla="val 0"/>
            <a:gd name="adj2" fmla="val 5400000"/>
            <a:gd name="adj3" fmla="val 4641"/>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E95FFF-E953-4981-9995-D21D75A51CF0}">
      <dsp:nvSpPr>
        <dsp:cNvPr id="0" name=""/>
        <dsp:cNvSpPr/>
      </dsp:nvSpPr>
      <dsp:spPr>
        <a:xfrm>
          <a:off x="3056553" y="419030"/>
          <a:ext cx="3102550" cy="3102550"/>
        </a:xfrm>
        <a:prstGeom prst="blockArc">
          <a:avLst>
            <a:gd name="adj1" fmla="val 16200000"/>
            <a:gd name="adj2" fmla="val 0"/>
            <a:gd name="adj3" fmla="val 4641"/>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5BEF6EE-65C1-46B3-A9B8-6F93EA60E0EF}">
      <dsp:nvSpPr>
        <dsp:cNvPr id="0" name=""/>
        <dsp:cNvSpPr/>
      </dsp:nvSpPr>
      <dsp:spPr>
        <a:xfrm>
          <a:off x="3968477" y="1256069"/>
          <a:ext cx="1428532" cy="1428532"/>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s-CO" sz="3200" kern="1200" dirty="0"/>
            <a:t>RA</a:t>
          </a:r>
        </a:p>
      </dsp:txBody>
      <dsp:txXfrm>
        <a:off x="4177681" y="1465273"/>
        <a:ext cx="1010124" cy="1010124"/>
      </dsp:txXfrm>
    </dsp:sp>
    <dsp:sp modelId="{F8F85DC9-3161-4D0E-AF14-3457398AA024}">
      <dsp:nvSpPr>
        <dsp:cNvPr id="0" name=""/>
        <dsp:cNvSpPr/>
      </dsp:nvSpPr>
      <dsp:spPr>
        <a:xfrm>
          <a:off x="3768681" y="-158409"/>
          <a:ext cx="1678293" cy="122687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O" sz="1800" kern="1200" dirty="0"/>
            <a:t>Para toda la población</a:t>
          </a:r>
        </a:p>
      </dsp:txBody>
      <dsp:txXfrm>
        <a:off x="4014461" y="21263"/>
        <a:ext cx="1186733" cy="867532"/>
      </dsp:txXfrm>
    </dsp:sp>
    <dsp:sp modelId="{6B7E79CE-4C4C-4048-9975-ED38EB563CFD}">
      <dsp:nvSpPr>
        <dsp:cNvPr id="0" name=""/>
        <dsp:cNvSpPr/>
      </dsp:nvSpPr>
      <dsp:spPr>
        <a:xfrm>
          <a:off x="5286607" y="1332497"/>
          <a:ext cx="1672994" cy="127561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O" sz="1800" kern="1200" dirty="0"/>
            <a:t>preventiva</a:t>
          </a:r>
        </a:p>
      </dsp:txBody>
      <dsp:txXfrm>
        <a:off x="5531611" y="1519306"/>
        <a:ext cx="1182986" cy="901997"/>
      </dsp:txXfrm>
    </dsp:sp>
    <dsp:sp modelId="{6FFFB85C-9607-4F71-BB0D-F8797EBC9A18}">
      <dsp:nvSpPr>
        <dsp:cNvPr id="0" name=""/>
        <dsp:cNvSpPr/>
      </dsp:nvSpPr>
      <dsp:spPr>
        <a:xfrm>
          <a:off x="3744026" y="2780495"/>
          <a:ext cx="1727602" cy="141017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O" sz="1800" kern="1200" dirty="0"/>
            <a:t>Centrada en calidad</a:t>
          </a:r>
        </a:p>
      </dsp:txBody>
      <dsp:txXfrm>
        <a:off x="3997027" y="2987010"/>
        <a:ext cx="1221600" cy="997141"/>
      </dsp:txXfrm>
    </dsp:sp>
    <dsp:sp modelId="{76CB8031-A8A8-4C49-90B5-C537A4BC8CCC}">
      <dsp:nvSpPr>
        <dsp:cNvPr id="0" name=""/>
        <dsp:cNvSpPr/>
      </dsp:nvSpPr>
      <dsp:spPr>
        <a:xfrm>
          <a:off x="2359204" y="1270639"/>
          <a:ext cx="1704093" cy="131963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O" sz="1800" kern="1200" dirty="0"/>
            <a:t>Integración de Actores y recursos</a:t>
          </a:r>
        </a:p>
      </dsp:txBody>
      <dsp:txXfrm>
        <a:off x="2608763" y="1463895"/>
        <a:ext cx="1204975" cy="93312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94C8B4-F2B0-46FD-B488-07FC8F9E8CC7}">
      <dsp:nvSpPr>
        <dsp:cNvPr id="0" name=""/>
        <dsp:cNvSpPr/>
      </dsp:nvSpPr>
      <dsp:spPr>
        <a:xfrm>
          <a:off x="3317" y="270867"/>
          <a:ext cx="3234928" cy="907213"/>
        </a:xfrm>
        <a:prstGeom prst="rect">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170688" tIns="97536" rIns="170688" bIns="97536" numCol="1" spcCol="1270" anchor="ctr" anchorCtr="0">
          <a:noAutofit/>
        </a:bodyPr>
        <a:lstStyle/>
        <a:p>
          <a:pPr lvl="0" algn="ctr" defTabSz="1066800">
            <a:lnSpc>
              <a:spcPct val="90000"/>
            </a:lnSpc>
            <a:spcBef>
              <a:spcPct val="0"/>
            </a:spcBef>
            <a:spcAft>
              <a:spcPct val="35000"/>
            </a:spcAft>
          </a:pPr>
          <a:r>
            <a:rPr lang="es-CO" sz="2400" kern="1200" dirty="0"/>
            <a:t>1. Detección y diagnostico</a:t>
          </a:r>
        </a:p>
      </dsp:txBody>
      <dsp:txXfrm>
        <a:off x="3317" y="270867"/>
        <a:ext cx="3234928" cy="907213"/>
      </dsp:txXfrm>
    </dsp:sp>
    <dsp:sp modelId="{6090FD3D-80F1-47A3-8213-BD41116A961F}">
      <dsp:nvSpPr>
        <dsp:cNvPr id="0" name=""/>
        <dsp:cNvSpPr/>
      </dsp:nvSpPr>
      <dsp:spPr>
        <a:xfrm>
          <a:off x="3317" y="1178080"/>
          <a:ext cx="3234928" cy="2950875"/>
        </a:xfrm>
        <a:prstGeom prst="rect">
          <a:avLst/>
        </a:prstGeom>
        <a:solidFill>
          <a:schemeClr val="accent4">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just" defTabSz="1111250">
            <a:lnSpc>
              <a:spcPct val="90000"/>
            </a:lnSpc>
            <a:spcBef>
              <a:spcPct val="0"/>
            </a:spcBef>
            <a:spcAft>
              <a:spcPct val="15000"/>
            </a:spcAft>
            <a:buChar char="••"/>
          </a:pPr>
          <a:r>
            <a:rPr lang="es-MX" sz="2500" kern="1200" dirty="0"/>
            <a:t>¿Se puede descubrir la leucemia infantil en sus comienzos?</a:t>
          </a:r>
          <a:endParaRPr lang="es-CO" sz="2500" kern="1200" dirty="0"/>
        </a:p>
        <a:p>
          <a:pPr marL="228600" lvl="1" indent="-228600" algn="just" defTabSz="1111250">
            <a:lnSpc>
              <a:spcPct val="90000"/>
            </a:lnSpc>
            <a:spcBef>
              <a:spcPct val="0"/>
            </a:spcBef>
            <a:spcAft>
              <a:spcPct val="15000"/>
            </a:spcAft>
            <a:buChar char="••"/>
          </a:pPr>
          <a:r>
            <a:rPr lang="es-MX" sz="2500" kern="1200" dirty="0"/>
            <a:t>Signos y síntomas de la leucemia en niños</a:t>
          </a:r>
          <a:endParaRPr lang="es-CO" sz="2500" kern="1200" dirty="0"/>
        </a:p>
        <a:p>
          <a:pPr marL="228600" lvl="1" indent="-228600" algn="just" defTabSz="1111250">
            <a:lnSpc>
              <a:spcPct val="90000"/>
            </a:lnSpc>
            <a:spcBef>
              <a:spcPct val="0"/>
            </a:spcBef>
            <a:spcAft>
              <a:spcPct val="15000"/>
            </a:spcAft>
            <a:buChar char="••"/>
          </a:pPr>
          <a:r>
            <a:rPr lang="es-MX" sz="2500" kern="1200" dirty="0"/>
            <a:t>Pruebas para la leucemia en niños</a:t>
          </a:r>
          <a:endParaRPr lang="es-CO" sz="2500" kern="1200" dirty="0"/>
        </a:p>
      </dsp:txBody>
      <dsp:txXfrm>
        <a:off x="3317" y="1178080"/>
        <a:ext cx="3234928" cy="2950875"/>
      </dsp:txXfrm>
    </dsp:sp>
    <dsp:sp modelId="{9642DFAB-25C5-419C-B9B0-614E4282D03D}">
      <dsp:nvSpPr>
        <dsp:cNvPr id="0" name=""/>
        <dsp:cNvSpPr/>
      </dsp:nvSpPr>
      <dsp:spPr>
        <a:xfrm>
          <a:off x="3691135" y="270867"/>
          <a:ext cx="3234928" cy="907213"/>
        </a:xfrm>
        <a:prstGeom prst="rect">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s-CO" sz="2500" kern="1200" dirty="0"/>
            <a:t>2. Subtipos y pronostico</a:t>
          </a:r>
        </a:p>
      </dsp:txBody>
      <dsp:txXfrm>
        <a:off x="3691135" y="270867"/>
        <a:ext cx="3234928" cy="907213"/>
      </dsp:txXfrm>
    </dsp:sp>
    <dsp:sp modelId="{48561FE2-9325-4623-B50B-D9C587DA378D}">
      <dsp:nvSpPr>
        <dsp:cNvPr id="0" name=""/>
        <dsp:cNvSpPr/>
      </dsp:nvSpPr>
      <dsp:spPr>
        <a:xfrm>
          <a:off x="3691135" y="1178080"/>
          <a:ext cx="3234928" cy="2950875"/>
        </a:xfrm>
        <a:prstGeom prst="rect">
          <a:avLst/>
        </a:prstGeom>
        <a:solidFill>
          <a:schemeClr val="accent4">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just" defTabSz="1111250">
            <a:lnSpc>
              <a:spcPct val="90000"/>
            </a:lnSpc>
            <a:spcBef>
              <a:spcPct val="0"/>
            </a:spcBef>
            <a:spcAft>
              <a:spcPct val="15000"/>
            </a:spcAft>
            <a:buChar char="••"/>
          </a:pPr>
          <a:r>
            <a:rPr lang="es-MX" sz="2500" kern="1200" dirty="0"/>
            <a:t>Subtipos de la leucemia en niños</a:t>
          </a:r>
          <a:endParaRPr lang="es-CO" sz="2500" kern="1200" dirty="0"/>
        </a:p>
        <a:p>
          <a:pPr marL="228600" lvl="1" indent="-228600" algn="just" defTabSz="1111250">
            <a:lnSpc>
              <a:spcPct val="90000"/>
            </a:lnSpc>
            <a:spcBef>
              <a:spcPct val="0"/>
            </a:spcBef>
            <a:spcAft>
              <a:spcPct val="15000"/>
            </a:spcAft>
            <a:buChar char="••"/>
          </a:pPr>
          <a:r>
            <a:rPr lang="es-MX" sz="2500" kern="1200" dirty="0"/>
            <a:t>Factores pronósticos de la leucemia en niños (ALL o AML)</a:t>
          </a:r>
          <a:endParaRPr lang="es-CO" sz="2500" kern="1200" dirty="0"/>
        </a:p>
      </dsp:txBody>
      <dsp:txXfrm>
        <a:off x="3691135" y="1178080"/>
        <a:ext cx="3234928" cy="2950875"/>
      </dsp:txXfrm>
    </dsp:sp>
    <dsp:sp modelId="{C4693A84-9493-4AFA-837E-043AB8F27EB0}">
      <dsp:nvSpPr>
        <dsp:cNvPr id="0" name=""/>
        <dsp:cNvSpPr/>
      </dsp:nvSpPr>
      <dsp:spPr>
        <a:xfrm>
          <a:off x="7378954" y="270867"/>
          <a:ext cx="3234928" cy="907213"/>
        </a:xfrm>
        <a:prstGeom prst="rect">
          <a:avLst/>
        </a:prstGeom>
        <a:solidFill>
          <a:schemeClr val="accent2"/>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a:lnSpc>
              <a:spcPct val="90000"/>
            </a:lnSpc>
            <a:spcBef>
              <a:spcPct val="0"/>
            </a:spcBef>
            <a:spcAft>
              <a:spcPct val="35000"/>
            </a:spcAft>
          </a:pPr>
          <a:r>
            <a:rPr lang="es-CO" sz="2500" kern="1200" dirty="0"/>
            <a:t>3. Preguntas acerca de la leucemia</a:t>
          </a:r>
        </a:p>
      </dsp:txBody>
      <dsp:txXfrm>
        <a:off x="7378954" y="270867"/>
        <a:ext cx="3234928" cy="907213"/>
      </dsp:txXfrm>
    </dsp:sp>
    <dsp:sp modelId="{85C41712-57B7-4047-A3B9-F557B6C3F49C}">
      <dsp:nvSpPr>
        <dsp:cNvPr id="0" name=""/>
        <dsp:cNvSpPr/>
      </dsp:nvSpPr>
      <dsp:spPr>
        <a:xfrm>
          <a:off x="7432022" y="1178080"/>
          <a:ext cx="3128790" cy="2950875"/>
        </a:xfrm>
        <a:prstGeom prst="rect">
          <a:avLst/>
        </a:prstGeom>
        <a:solidFill>
          <a:schemeClr val="accent4">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just" defTabSz="1111250">
            <a:lnSpc>
              <a:spcPct val="90000"/>
            </a:lnSpc>
            <a:spcBef>
              <a:spcPct val="0"/>
            </a:spcBef>
            <a:spcAft>
              <a:spcPct val="15000"/>
            </a:spcAft>
            <a:buChar char="••"/>
          </a:pPr>
          <a:r>
            <a:rPr lang="es-MX" sz="2500" kern="1200" dirty="0"/>
            <a:t>Preguntas que deben formularse acerca de la leucemia en niños</a:t>
          </a:r>
          <a:endParaRPr lang="es-CO" sz="2500" kern="1200" dirty="0"/>
        </a:p>
      </dsp:txBody>
      <dsp:txXfrm>
        <a:off x="7432022" y="1178080"/>
        <a:ext cx="3128790" cy="295087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7D3DA2-1674-40D6-8114-F62C939F7C7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07ADF966-A8A8-41A2-A11D-9C58C9514F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627B1853-9FF3-4613-AC45-D7A5B19A0E13}"/>
              </a:ext>
            </a:extLst>
          </p:cNvPr>
          <p:cNvSpPr>
            <a:spLocks noGrp="1"/>
          </p:cNvSpPr>
          <p:nvPr>
            <p:ph type="dt" sz="half" idx="10"/>
          </p:nvPr>
        </p:nvSpPr>
        <p:spPr/>
        <p:txBody>
          <a:bodyPr/>
          <a:lstStyle/>
          <a:p>
            <a:fld id="{3A3030A5-491E-40C0-84D7-0387ED06DFAA}" type="datetimeFigureOut">
              <a:rPr lang="es-CO" smtClean="0"/>
              <a:t>29/10/2019</a:t>
            </a:fld>
            <a:endParaRPr lang="es-CO"/>
          </a:p>
        </p:txBody>
      </p:sp>
      <p:sp>
        <p:nvSpPr>
          <p:cNvPr id="5" name="Marcador de pie de página 4">
            <a:extLst>
              <a:ext uri="{FF2B5EF4-FFF2-40B4-BE49-F238E27FC236}">
                <a16:creationId xmlns:a16="http://schemas.microsoft.com/office/drawing/2014/main" id="{D09EF7DA-6EDE-4842-ADF5-89C4BB73518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84D07B8-2F76-4F55-A2DD-6861F4F8E4B1}"/>
              </a:ext>
            </a:extLst>
          </p:cNvPr>
          <p:cNvSpPr>
            <a:spLocks noGrp="1"/>
          </p:cNvSpPr>
          <p:nvPr>
            <p:ph type="sldNum" sz="quarter" idx="12"/>
          </p:nvPr>
        </p:nvSpPr>
        <p:spPr/>
        <p:txBody>
          <a:bodyPr/>
          <a:lstStyle/>
          <a:p>
            <a:fld id="{0C6AF296-3FA6-48F5-945F-74B276553B99}" type="slidenum">
              <a:rPr lang="es-CO" smtClean="0"/>
              <a:t>‹Nº›</a:t>
            </a:fld>
            <a:endParaRPr lang="es-CO"/>
          </a:p>
        </p:txBody>
      </p:sp>
    </p:spTree>
    <p:extLst>
      <p:ext uri="{BB962C8B-B14F-4D97-AF65-F5344CB8AC3E}">
        <p14:creationId xmlns:p14="http://schemas.microsoft.com/office/powerpoint/2010/main" val="1774203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741050-128C-41F0-9C49-C4F51C9CDFFA}"/>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8DA7B845-0571-4DC1-BADA-76ECE3C079F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6F9B0EA-8977-44D2-937A-8E40C674674F}"/>
              </a:ext>
            </a:extLst>
          </p:cNvPr>
          <p:cNvSpPr>
            <a:spLocks noGrp="1"/>
          </p:cNvSpPr>
          <p:nvPr>
            <p:ph type="dt" sz="half" idx="10"/>
          </p:nvPr>
        </p:nvSpPr>
        <p:spPr/>
        <p:txBody>
          <a:bodyPr/>
          <a:lstStyle/>
          <a:p>
            <a:fld id="{3A3030A5-491E-40C0-84D7-0387ED06DFAA}" type="datetimeFigureOut">
              <a:rPr lang="es-CO" smtClean="0"/>
              <a:t>29/10/2019</a:t>
            </a:fld>
            <a:endParaRPr lang="es-CO"/>
          </a:p>
        </p:txBody>
      </p:sp>
      <p:sp>
        <p:nvSpPr>
          <p:cNvPr id="5" name="Marcador de pie de página 4">
            <a:extLst>
              <a:ext uri="{FF2B5EF4-FFF2-40B4-BE49-F238E27FC236}">
                <a16:creationId xmlns:a16="http://schemas.microsoft.com/office/drawing/2014/main" id="{CF29D207-8183-44BD-9313-C7DCE131F40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9374954-5566-4C0F-B189-E529D29EB70C}"/>
              </a:ext>
            </a:extLst>
          </p:cNvPr>
          <p:cNvSpPr>
            <a:spLocks noGrp="1"/>
          </p:cNvSpPr>
          <p:nvPr>
            <p:ph type="sldNum" sz="quarter" idx="12"/>
          </p:nvPr>
        </p:nvSpPr>
        <p:spPr/>
        <p:txBody>
          <a:bodyPr/>
          <a:lstStyle/>
          <a:p>
            <a:fld id="{0C6AF296-3FA6-48F5-945F-74B276553B99}" type="slidenum">
              <a:rPr lang="es-CO" smtClean="0"/>
              <a:t>‹Nº›</a:t>
            </a:fld>
            <a:endParaRPr lang="es-CO"/>
          </a:p>
        </p:txBody>
      </p:sp>
    </p:spTree>
    <p:extLst>
      <p:ext uri="{BB962C8B-B14F-4D97-AF65-F5344CB8AC3E}">
        <p14:creationId xmlns:p14="http://schemas.microsoft.com/office/powerpoint/2010/main" val="3491989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F48511C-B0B7-4EB7-AA6D-6D6DF3E593BA}"/>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9A91E80-D2A7-4E0D-A2F1-C784D3968DE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8EDDD907-4856-44EB-AF8E-614AFE5E1BB0}"/>
              </a:ext>
            </a:extLst>
          </p:cNvPr>
          <p:cNvSpPr>
            <a:spLocks noGrp="1"/>
          </p:cNvSpPr>
          <p:nvPr>
            <p:ph type="dt" sz="half" idx="10"/>
          </p:nvPr>
        </p:nvSpPr>
        <p:spPr/>
        <p:txBody>
          <a:bodyPr/>
          <a:lstStyle/>
          <a:p>
            <a:fld id="{3A3030A5-491E-40C0-84D7-0387ED06DFAA}" type="datetimeFigureOut">
              <a:rPr lang="es-CO" smtClean="0"/>
              <a:t>29/10/2019</a:t>
            </a:fld>
            <a:endParaRPr lang="es-CO"/>
          </a:p>
        </p:txBody>
      </p:sp>
      <p:sp>
        <p:nvSpPr>
          <p:cNvPr id="5" name="Marcador de pie de página 4">
            <a:extLst>
              <a:ext uri="{FF2B5EF4-FFF2-40B4-BE49-F238E27FC236}">
                <a16:creationId xmlns:a16="http://schemas.microsoft.com/office/drawing/2014/main" id="{6B8B75E3-4E66-447B-9FE1-8FEDF79796F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73FDB23-1F47-4917-B63F-F261D93FBC98}"/>
              </a:ext>
            </a:extLst>
          </p:cNvPr>
          <p:cNvSpPr>
            <a:spLocks noGrp="1"/>
          </p:cNvSpPr>
          <p:nvPr>
            <p:ph type="sldNum" sz="quarter" idx="12"/>
          </p:nvPr>
        </p:nvSpPr>
        <p:spPr/>
        <p:txBody>
          <a:bodyPr/>
          <a:lstStyle/>
          <a:p>
            <a:fld id="{0C6AF296-3FA6-48F5-945F-74B276553B99}" type="slidenum">
              <a:rPr lang="es-CO" smtClean="0"/>
              <a:t>‹Nº›</a:t>
            </a:fld>
            <a:endParaRPr lang="es-CO"/>
          </a:p>
        </p:txBody>
      </p:sp>
    </p:spTree>
    <p:extLst>
      <p:ext uri="{BB962C8B-B14F-4D97-AF65-F5344CB8AC3E}">
        <p14:creationId xmlns:p14="http://schemas.microsoft.com/office/powerpoint/2010/main" val="1151959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B8C238-85C6-4DC5-AB9E-07D380772BC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CE33679E-9BDE-4B77-B201-17CF605E8E4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53AE7A79-8B88-4EED-8686-C23B0B1447D9}"/>
              </a:ext>
            </a:extLst>
          </p:cNvPr>
          <p:cNvSpPr>
            <a:spLocks noGrp="1"/>
          </p:cNvSpPr>
          <p:nvPr>
            <p:ph type="dt" sz="half" idx="10"/>
          </p:nvPr>
        </p:nvSpPr>
        <p:spPr/>
        <p:txBody>
          <a:bodyPr/>
          <a:lstStyle/>
          <a:p>
            <a:fld id="{3A3030A5-491E-40C0-84D7-0387ED06DFAA}" type="datetimeFigureOut">
              <a:rPr lang="es-CO" smtClean="0"/>
              <a:t>29/10/2019</a:t>
            </a:fld>
            <a:endParaRPr lang="es-CO"/>
          </a:p>
        </p:txBody>
      </p:sp>
      <p:sp>
        <p:nvSpPr>
          <p:cNvPr id="5" name="Marcador de pie de página 4">
            <a:extLst>
              <a:ext uri="{FF2B5EF4-FFF2-40B4-BE49-F238E27FC236}">
                <a16:creationId xmlns:a16="http://schemas.microsoft.com/office/drawing/2014/main" id="{64B7B103-847F-4B2C-9755-277CE5BD770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DDA8660-A9E2-4AF5-A360-192D2F4ECB25}"/>
              </a:ext>
            </a:extLst>
          </p:cNvPr>
          <p:cNvSpPr>
            <a:spLocks noGrp="1"/>
          </p:cNvSpPr>
          <p:nvPr>
            <p:ph type="sldNum" sz="quarter" idx="12"/>
          </p:nvPr>
        </p:nvSpPr>
        <p:spPr/>
        <p:txBody>
          <a:bodyPr/>
          <a:lstStyle/>
          <a:p>
            <a:fld id="{0C6AF296-3FA6-48F5-945F-74B276553B99}" type="slidenum">
              <a:rPr lang="es-CO" smtClean="0"/>
              <a:t>‹Nº›</a:t>
            </a:fld>
            <a:endParaRPr lang="es-CO"/>
          </a:p>
        </p:txBody>
      </p:sp>
    </p:spTree>
    <p:extLst>
      <p:ext uri="{BB962C8B-B14F-4D97-AF65-F5344CB8AC3E}">
        <p14:creationId xmlns:p14="http://schemas.microsoft.com/office/powerpoint/2010/main" val="3646766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14603A-4FF2-4F24-ABB2-9E111928C01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60D0E5EF-08F1-4831-9131-14588A77622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634039AC-55EC-484D-978B-ADBD40E86356}"/>
              </a:ext>
            </a:extLst>
          </p:cNvPr>
          <p:cNvSpPr>
            <a:spLocks noGrp="1"/>
          </p:cNvSpPr>
          <p:nvPr>
            <p:ph type="dt" sz="half" idx="10"/>
          </p:nvPr>
        </p:nvSpPr>
        <p:spPr/>
        <p:txBody>
          <a:bodyPr/>
          <a:lstStyle/>
          <a:p>
            <a:fld id="{3A3030A5-491E-40C0-84D7-0387ED06DFAA}" type="datetimeFigureOut">
              <a:rPr lang="es-CO" smtClean="0"/>
              <a:t>29/10/2019</a:t>
            </a:fld>
            <a:endParaRPr lang="es-CO"/>
          </a:p>
        </p:txBody>
      </p:sp>
      <p:sp>
        <p:nvSpPr>
          <p:cNvPr id="5" name="Marcador de pie de página 4">
            <a:extLst>
              <a:ext uri="{FF2B5EF4-FFF2-40B4-BE49-F238E27FC236}">
                <a16:creationId xmlns:a16="http://schemas.microsoft.com/office/drawing/2014/main" id="{D90EC0D3-81AA-469E-8C73-72F6E258A0E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755B4A8-528B-4226-BBFA-C1B968107660}"/>
              </a:ext>
            </a:extLst>
          </p:cNvPr>
          <p:cNvSpPr>
            <a:spLocks noGrp="1"/>
          </p:cNvSpPr>
          <p:nvPr>
            <p:ph type="sldNum" sz="quarter" idx="12"/>
          </p:nvPr>
        </p:nvSpPr>
        <p:spPr/>
        <p:txBody>
          <a:bodyPr/>
          <a:lstStyle/>
          <a:p>
            <a:fld id="{0C6AF296-3FA6-48F5-945F-74B276553B99}" type="slidenum">
              <a:rPr lang="es-CO" smtClean="0"/>
              <a:t>‹Nº›</a:t>
            </a:fld>
            <a:endParaRPr lang="es-CO"/>
          </a:p>
        </p:txBody>
      </p:sp>
    </p:spTree>
    <p:extLst>
      <p:ext uri="{BB962C8B-B14F-4D97-AF65-F5344CB8AC3E}">
        <p14:creationId xmlns:p14="http://schemas.microsoft.com/office/powerpoint/2010/main" val="2390083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35AF54-1DDD-418C-ACE6-99AE3366CFF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8D2821D-E8BF-45F0-AF6D-DF55F1A9040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9A4B6F18-64B1-4816-A913-74E1226ABC0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01D61532-5D12-4F85-B70C-9088F8B3FF89}"/>
              </a:ext>
            </a:extLst>
          </p:cNvPr>
          <p:cNvSpPr>
            <a:spLocks noGrp="1"/>
          </p:cNvSpPr>
          <p:nvPr>
            <p:ph type="dt" sz="half" idx="10"/>
          </p:nvPr>
        </p:nvSpPr>
        <p:spPr/>
        <p:txBody>
          <a:bodyPr/>
          <a:lstStyle/>
          <a:p>
            <a:fld id="{3A3030A5-491E-40C0-84D7-0387ED06DFAA}" type="datetimeFigureOut">
              <a:rPr lang="es-CO" smtClean="0"/>
              <a:t>29/10/2019</a:t>
            </a:fld>
            <a:endParaRPr lang="es-CO"/>
          </a:p>
        </p:txBody>
      </p:sp>
      <p:sp>
        <p:nvSpPr>
          <p:cNvPr id="6" name="Marcador de pie de página 5">
            <a:extLst>
              <a:ext uri="{FF2B5EF4-FFF2-40B4-BE49-F238E27FC236}">
                <a16:creationId xmlns:a16="http://schemas.microsoft.com/office/drawing/2014/main" id="{E0D77431-2A59-4250-AE36-5E490FBE58B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6EC3B40-5884-47D1-8BB7-2F35F12E557C}"/>
              </a:ext>
            </a:extLst>
          </p:cNvPr>
          <p:cNvSpPr>
            <a:spLocks noGrp="1"/>
          </p:cNvSpPr>
          <p:nvPr>
            <p:ph type="sldNum" sz="quarter" idx="12"/>
          </p:nvPr>
        </p:nvSpPr>
        <p:spPr/>
        <p:txBody>
          <a:bodyPr/>
          <a:lstStyle/>
          <a:p>
            <a:fld id="{0C6AF296-3FA6-48F5-945F-74B276553B99}" type="slidenum">
              <a:rPr lang="es-CO" smtClean="0"/>
              <a:t>‹Nº›</a:t>
            </a:fld>
            <a:endParaRPr lang="es-CO"/>
          </a:p>
        </p:txBody>
      </p:sp>
    </p:spTree>
    <p:extLst>
      <p:ext uri="{BB962C8B-B14F-4D97-AF65-F5344CB8AC3E}">
        <p14:creationId xmlns:p14="http://schemas.microsoft.com/office/powerpoint/2010/main" val="2960586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00CAA5-A9CC-48C3-B884-98BDE0324E2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089E5B7D-3BF7-40BE-8598-2609B0A4B1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E7F2918-2319-4243-BAF5-73797B56A8D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6034A574-A789-4567-AF63-352D4738F3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363592D-9B92-48F1-BDE1-8138569ACC1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54DE4345-47CC-4BE9-BFC1-53826F79B682}"/>
              </a:ext>
            </a:extLst>
          </p:cNvPr>
          <p:cNvSpPr>
            <a:spLocks noGrp="1"/>
          </p:cNvSpPr>
          <p:nvPr>
            <p:ph type="dt" sz="half" idx="10"/>
          </p:nvPr>
        </p:nvSpPr>
        <p:spPr/>
        <p:txBody>
          <a:bodyPr/>
          <a:lstStyle/>
          <a:p>
            <a:fld id="{3A3030A5-491E-40C0-84D7-0387ED06DFAA}" type="datetimeFigureOut">
              <a:rPr lang="es-CO" smtClean="0"/>
              <a:t>29/10/2019</a:t>
            </a:fld>
            <a:endParaRPr lang="es-CO"/>
          </a:p>
        </p:txBody>
      </p:sp>
      <p:sp>
        <p:nvSpPr>
          <p:cNvPr id="8" name="Marcador de pie de página 7">
            <a:extLst>
              <a:ext uri="{FF2B5EF4-FFF2-40B4-BE49-F238E27FC236}">
                <a16:creationId xmlns:a16="http://schemas.microsoft.com/office/drawing/2014/main" id="{109B9B47-89F8-4806-9CF1-477C0274DEE0}"/>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83E39134-3F22-42CF-A32D-FC7387332D67}"/>
              </a:ext>
            </a:extLst>
          </p:cNvPr>
          <p:cNvSpPr>
            <a:spLocks noGrp="1"/>
          </p:cNvSpPr>
          <p:nvPr>
            <p:ph type="sldNum" sz="quarter" idx="12"/>
          </p:nvPr>
        </p:nvSpPr>
        <p:spPr/>
        <p:txBody>
          <a:bodyPr/>
          <a:lstStyle/>
          <a:p>
            <a:fld id="{0C6AF296-3FA6-48F5-945F-74B276553B99}" type="slidenum">
              <a:rPr lang="es-CO" smtClean="0"/>
              <a:t>‹Nº›</a:t>
            </a:fld>
            <a:endParaRPr lang="es-CO"/>
          </a:p>
        </p:txBody>
      </p:sp>
    </p:spTree>
    <p:extLst>
      <p:ext uri="{BB962C8B-B14F-4D97-AF65-F5344CB8AC3E}">
        <p14:creationId xmlns:p14="http://schemas.microsoft.com/office/powerpoint/2010/main" val="3045661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CED1AB-5B97-47CC-9904-F554A69D19A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94A94982-0AEC-4BED-834C-A4E3A3A6B4BA}"/>
              </a:ext>
            </a:extLst>
          </p:cNvPr>
          <p:cNvSpPr>
            <a:spLocks noGrp="1"/>
          </p:cNvSpPr>
          <p:nvPr>
            <p:ph type="dt" sz="half" idx="10"/>
          </p:nvPr>
        </p:nvSpPr>
        <p:spPr/>
        <p:txBody>
          <a:bodyPr/>
          <a:lstStyle/>
          <a:p>
            <a:fld id="{3A3030A5-491E-40C0-84D7-0387ED06DFAA}" type="datetimeFigureOut">
              <a:rPr lang="es-CO" smtClean="0"/>
              <a:t>29/10/2019</a:t>
            </a:fld>
            <a:endParaRPr lang="es-CO"/>
          </a:p>
        </p:txBody>
      </p:sp>
      <p:sp>
        <p:nvSpPr>
          <p:cNvPr id="4" name="Marcador de pie de página 3">
            <a:extLst>
              <a:ext uri="{FF2B5EF4-FFF2-40B4-BE49-F238E27FC236}">
                <a16:creationId xmlns:a16="http://schemas.microsoft.com/office/drawing/2014/main" id="{E4481E73-571B-4E34-9823-6A6B4F6A5EF3}"/>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4DCF2677-C58F-4983-B60C-B6A3EA96DCBA}"/>
              </a:ext>
            </a:extLst>
          </p:cNvPr>
          <p:cNvSpPr>
            <a:spLocks noGrp="1"/>
          </p:cNvSpPr>
          <p:nvPr>
            <p:ph type="sldNum" sz="quarter" idx="12"/>
          </p:nvPr>
        </p:nvSpPr>
        <p:spPr/>
        <p:txBody>
          <a:bodyPr/>
          <a:lstStyle/>
          <a:p>
            <a:fld id="{0C6AF296-3FA6-48F5-945F-74B276553B99}" type="slidenum">
              <a:rPr lang="es-CO" smtClean="0"/>
              <a:t>‹Nº›</a:t>
            </a:fld>
            <a:endParaRPr lang="es-CO"/>
          </a:p>
        </p:txBody>
      </p:sp>
    </p:spTree>
    <p:extLst>
      <p:ext uri="{BB962C8B-B14F-4D97-AF65-F5344CB8AC3E}">
        <p14:creationId xmlns:p14="http://schemas.microsoft.com/office/powerpoint/2010/main" val="343075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6814659-EA74-4A24-9469-F760F92D0493}"/>
              </a:ext>
            </a:extLst>
          </p:cNvPr>
          <p:cNvSpPr>
            <a:spLocks noGrp="1"/>
          </p:cNvSpPr>
          <p:nvPr>
            <p:ph type="dt" sz="half" idx="10"/>
          </p:nvPr>
        </p:nvSpPr>
        <p:spPr/>
        <p:txBody>
          <a:bodyPr/>
          <a:lstStyle/>
          <a:p>
            <a:fld id="{3A3030A5-491E-40C0-84D7-0387ED06DFAA}" type="datetimeFigureOut">
              <a:rPr lang="es-CO" smtClean="0"/>
              <a:t>29/10/2019</a:t>
            </a:fld>
            <a:endParaRPr lang="es-CO"/>
          </a:p>
        </p:txBody>
      </p:sp>
      <p:sp>
        <p:nvSpPr>
          <p:cNvPr id="3" name="Marcador de pie de página 2">
            <a:extLst>
              <a:ext uri="{FF2B5EF4-FFF2-40B4-BE49-F238E27FC236}">
                <a16:creationId xmlns:a16="http://schemas.microsoft.com/office/drawing/2014/main" id="{3EBB8C17-F1C0-440E-9321-130C0ACD6436}"/>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2A87DBEA-F4B7-4184-8D30-30E32CE17090}"/>
              </a:ext>
            </a:extLst>
          </p:cNvPr>
          <p:cNvSpPr>
            <a:spLocks noGrp="1"/>
          </p:cNvSpPr>
          <p:nvPr>
            <p:ph type="sldNum" sz="quarter" idx="12"/>
          </p:nvPr>
        </p:nvSpPr>
        <p:spPr/>
        <p:txBody>
          <a:bodyPr/>
          <a:lstStyle/>
          <a:p>
            <a:fld id="{0C6AF296-3FA6-48F5-945F-74B276553B99}" type="slidenum">
              <a:rPr lang="es-CO" smtClean="0"/>
              <a:t>‹Nº›</a:t>
            </a:fld>
            <a:endParaRPr lang="es-CO"/>
          </a:p>
        </p:txBody>
      </p:sp>
    </p:spTree>
    <p:extLst>
      <p:ext uri="{BB962C8B-B14F-4D97-AF65-F5344CB8AC3E}">
        <p14:creationId xmlns:p14="http://schemas.microsoft.com/office/powerpoint/2010/main" val="4224898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198B775-B3BE-4AC7-86D9-BA32C386DA0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4F5E3346-C2FB-4ABF-8D4C-612F7357DE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764DF56D-CE94-4D90-8EC1-3D329E250E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F38FC5F-C210-4120-BE2F-68CA5863EA5B}"/>
              </a:ext>
            </a:extLst>
          </p:cNvPr>
          <p:cNvSpPr>
            <a:spLocks noGrp="1"/>
          </p:cNvSpPr>
          <p:nvPr>
            <p:ph type="dt" sz="half" idx="10"/>
          </p:nvPr>
        </p:nvSpPr>
        <p:spPr/>
        <p:txBody>
          <a:bodyPr/>
          <a:lstStyle/>
          <a:p>
            <a:fld id="{3A3030A5-491E-40C0-84D7-0387ED06DFAA}" type="datetimeFigureOut">
              <a:rPr lang="es-CO" smtClean="0"/>
              <a:t>29/10/2019</a:t>
            </a:fld>
            <a:endParaRPr lang="es-CO"/>
          </a:p>
        </p:txBody>
      </p:sp>
      <p:sp>
        <p:nvSpPr>
          <p:cNvPr id="6" name="Marcador de pie de página 5">
            <a:extLst>
              <a:ext uri="{FF2B5EF4-FFF2-40B4-BE49-F238E27FC236}">
                <a16:creationId xmlns:a16="http://schemas.microsoft.com/office/drawing/2014/main" id="{F14B8307-B8AF-420F-9CE1-6DC7BB710B55}"/>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298BA7D9-769B-4B6E-91AA-8F0A06549C27}"/>
              </a:ext>
            </a:extLst>
          </p:cNvPr>
          <p:cNvSpPr>
            <a:spLocks noGrp="1"/>
          </p:cNvSpPr>
          <p:nvPr>
            <p:ph type="sldNum" sz="quarter" idx="12"/>
          </p:nvPr>
        </p:nvSpPr>
        <p:spPr/>
        <p:txBody>
          <a:bodyPr/>
          <a:lstStyle/>
          <a:p>
            <a:fld id="{0C6AF296-3FA6-48F5-945F-74B276553B99}" type="slidenum">
              <a:rPr lang="es-CO" smtClean="0"/>
              <a:t>‹Nº›</a:t>
            </a:fld>
            <a:endParaRPr lang="es-CO"/>
          </a:p>
        </p:txBody>
      </p:sp>
    </p:spTree>
    <p:extLst>
      <p:ext uri="{BB962C8B-B14F-4D97-AF65-F5344CB8AC3E}">
        <p14:creationId xmlns:p14="http://schemas.microsoft.com/office/powerpoint/2010/main" val="1891509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A20E18D-80E9-4A43-BC75-E3B5DEAC919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F8608935-531F-4156-8205-88A1EA726C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B4163929-449E-4652-845C-4B6D02D0BA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A4A97F2-2DA1-4B49-84FF-12D6DC015354}"/>
              </a:ext>
            </a:extLst>
          </p:cNvPr>
          <p:cNvSpPr>
            <a:spLocks noGrp="1"/>
          </p:cNvSpPr>
          <p:nvPr>
            <p:ph type="dt" sz="half" idx="10"/>
          </p:nvPr>
        </p:nvSpPr>
        <p:spPr/>
        <p:txBody>
          <a:bodyPr/>
          <a:lstStyle/>
          <a:p>
            <a:fld id="{3A3030A5-491E-40C0-84D7-0387ED06DFAA}" type="datetimeFigureOut">
              <a:rPr lang="es-CO" smtClean="0"/>
              <a:t>29/10/2019</a:t>
            </a:fld>
            <a:endParaRPr lang="es-CO"/>
          </a:p>
        </p:txBody>
      </p:sp>
      <p:sp>
        <p:nvSpPr>
          <p:cNvPr id="6" name="Marcador de pie de página 5">
            <a:extLst>
              <a:ext uri="{FF2B5EF4-FFF2-40B4-BE49-F238E27FC236}">
                <a16:creationId xmlns:a16="http://schemas.microsoft.com/office/drawing/2014/main" id="{E375EFE0-91C9-48E2-9E16-1B2FF9A0C6C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9E200E8-D68A-4E3A-966E-00857CEA02D6}"/>
              </a:ext>
            </a:extLst>
          </p:cNvPr>
          <p:cNvSpPr>
            <a:spLocks noGrp="1"/>
          </p:cNvSpPr>
          <p:nvPr>
            <p:ph type="sldNum" sz="quarter" idx="12"/>
          </p:nvPr>
        </p:nvSpPr>
        <p:spPr/>
        <p:txBody>
          <a:bodyPr/>
          <a:lstStyle/>
          <a:p>
            <a:fld id="{0C6AF296-3FA6-48F5-945F-74B276553B99}" type="slidenum">
              <a:rPr lang="es-CO" smtClean="0"/>
              <a:t>‹Nº›</a:t>
            </a:fld>
            <a:endParaRPr lang="es-CO"/>
          </a:p>
        </p:txBody>
      </p:sp>
    </p:spTree>
    <p:extLst>
      <p:ext uri="{BB962C8B-B14F-4D97-AF65-F5344CB8AC3E}">
        <p14:creationId xmlns:p14="http://schemas.microsoft.com/office/powerpoint/2010/main" val="2971728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7427EDB-94AD-4C75-B5CA-DCA56973A9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9D6F4C4F-2200-4183-B5FD-B2FA9B11AF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61D0E18F-EBB3-491D-8869-640DB62DC0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3030A5-491E-40C0-84D7-0387ED06DFAA}" type="datetimeFigureOut">
              <a:rPr lang="es-CO" smtClean="0"/>
              <a:t>29/10/2019</a:t>
            </a:fld>
            <a:endParaRPr lang="es-CO"/>
          </a:p>
        </p:txBody>
      </p:sp>
      <p:sp>
        <p:nvSpPr>
          <p:cNvPr id="5" name="Marcador de pie de página 4">
            <a:extLst>
              <a:ext uri="{FF2B5EF4-FFF2-40B4-BE49-F238E27FC236}">
                <a16:creationId xmlns:a16="http://schemas.microsoft.com/office/drawing/2014/main" id="{7F21A15E-8678-48A0-9E32-A04FAF7E0F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7A8C025B-DECC-4FB4-BAD7-C834BA7078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6AF296-3FA6-48F5-945F-74B276553B99}" type="slidenum">
              <a:rPr lang="es-CO" smtClean="0"/>
              <a:t>‹Nº›</a:t>
            </a:fld>
            <a:endParaRPr lang="es-CO"/>
          </a:p>
        </p:txBody>
      </p:sp>
    </p:spTree>
    <p:extLst>
      <p:ext uri="{BB962C8B-B14F-4D97-AF65-F5344CB8AC3E}">
        <p14:creationId xmlns:p14="http://schemas.microsoft.com/office/powerpoint/2010/main" val="39967442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jp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jp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3.jpg"/><Relationship Id="rId5" Type="http://schemas.openxmlformats.org/officeDocument/2006/relationships/image" Target="../media/image42.png"/><Relationship Id="rId4" Type="http://schemas.openxmlformats.org/officeDocument/2006/relationships/image" Target="../media/image35.jp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3.jpg"/><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3.jpg"/><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35.jpg"/><Relationship Id="rId4" Type="http://schemas.openxmlformats.org/officeDocument/2006/relationships/image" Target="../media/image51.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56.png"/><Relationship Id="rId4" Type="http://schemas.openxmlformats.org/officeDocument/2006/relationships/image" Target="../media/image55.jpg"/></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Layout" Target="../diagrams/layout1.xml"/><Relationship Id="rId7" Type="http://schemas.openxmlformats.org/officeDocument/2006/relationships/image" Target="../media/image8.emf"/><Relationship Id="rId12"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11" Type="http://schemas.openxmlformats.org/officeDocument/2006/relationships/image" Target="../media/image12.png"/><Relationship Id="rId5" Type="http://schemas.openxmlformats.org/officeDocument/2006/relationships/diagramColors" Target="../diagrams/colors1.xml"/><Relationship Id="rId10" Type="http://schemas.openxmlformats.org/officeDocument/2006/relationships/image" Target="../media/image11.png"/><Relationship Id="rId4" Type="http://schemas.openxmlformats.org/officeDocument/2006/relationships/diagramQuickStyle" Target="../diagrams/quickStyle1.xml"/><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E3849BD5-383A-4E9E-879D-6E636DBDA50B}"/>
              </a:ext>
            </a:extLst>
          </p:cNvPr>
          <p:cNvPicPr>
            <a:picLocks noChangeAspect="1"/>
          </p:cNvPicPr>
          <p:nvPr/>
        </p:nvPicPr>
        <p:blipFill>
          <a:blip r:embed="rId2"/>
          <a:stretch>
            <a:fillRect/>
          </a:stretch>
        </p:blipFill>
        <p:spPr>
          <a:xfrm>
            <a:off x="336884" y="5775159"/>
            <a:ext cx="2406316" cy="1082842"/>
          </a:xfrm>
          <a:prstGeom prst="rect">
            <a:avLst/>
          </a:prstGeom>
        </p:spPr>
      </p:pic>
      <p:pic>
        <p:nvPicPr>
          <p:cNvPr id="5" name="Imagen 4">
            <a:extLst>
              <a:ext uri="{FF2B5EF4-FFF2-40B4-BE49-F238E27FC236}">
                <a16:creationId xmlns:a16="http://schemas.microsoft.com/office/drawing/2014/main" id="{EF958B31-B2DF-407D-B8DD-940DD8C10EBD}"/>
              </a:ext>
            </a:extLst>
          </p:cNvPr>
          <p:cNvPicPr>
            <a:picLocks noChangeAspect="1"/>
          </p:cNvPicPr>
          <p:nvPr/>
        </p:nvPicPr>
        <p:blipFill>
          <a:blip r:embed="rId3"/>
          <a:stretch>
            <a:fillRect/>
          </a:stretch>
        </p:blipFill>
        <p:spPr>
          <a:xfrm>
            <a:off x="8670925" y="6001251"/>
            <a:ext cx="2676525" cy="904875"/>
          </a:xfrm>
          <a:prstGeom prst="rect">
            <a:avLst/>
          </a:prstGeom>
        </p:spPr>
      </p:pic>
      <p:pic>
        <p:nvPicPr>
          <p:cNvPr id="6" name="Imagen 5">
            <a:extLst>
              <a:ext uri="{FF2B5EF4-FFF2-40B4-BE49-F238E27FC236}">
                <a16:creationId xmlns:a16="http://schemas.microsoft.com/office/drawing/2014/main" id="{150CFAF5-DE19-452C-8228-5A56625B58A1}"/>
              </a:ext>
            </a:extLst>
          </p:cNvPr>
          <p:cNvPicPr>
            <a:picLocks noChangeAspect="1"/>
          </p:cNvPicPr>
          <p:nvPr/>
        </p:nvPicPr>
        <p:blipFill>
          <a:blip r:embed="rId4"/>
          <a:stretch>
            <a:fillRect/>
          </a:stretch>
        </p:blipFill>
        <p:spPr>
          <a:xfrm>
            <a:off x="5582652" y="5775158"/>
            <a:ext cx="3163029" cy="1082842"/>
          </a:xfrm>
          <a:prstGeom prst="rect">
            <a:avLst/>
          </a:prstGeom>
        </p:spPr>
      </p:pic>
      <p:sp>
        <p:nvSpPr>
          <p:cNvPr id="7" name="CuadroTexto 6">
            <a:extLst>
              <a:ext uri="{FF2B5EF4-FFF2-40B4-BE49-F238E27FC236}">
                <a16:creationId xmlns:a16="http://schemas.microsoft.com/office/drawing/2014/main" id="{02A17257-1F2F-40B7-A608-E967771B1A2C}"/>
              </a:ext>
            </a:extLst>
          </p:cNvPr>
          <p:cNvSpPr txBox="1"/>
          <p:nvPr/>
        </p:nvSpPr>
        <p:spPr>
          <a:xfrm flipH="1">
            <a:off x="2864062" y="5853924"/>
            <a:ext cx="2348908" cy="1077218"/>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Secretaria de </a:t>
            </a:r>
          </a:p>
          <a:p>
            <a:r>
              <a:rPr lang="es-CO" sz="2800" b="1" dirty="0">
                <a:latin typeface="Arial" panose="020B0604020202020204" pitchFamily="34" charset="0"/>
                <a:cs typeface="Arial" panose="020B0604020202020204" pitchFamily="34" charset="0"/>
              </a:rPr>
              <a:t>Salud</a:t>
            </a:r>
          </a:p>
          <a:p>
            <a:r>
              <a:rPr lang="es-CO" b="1" dirty="0">
                <a:latin typeface="Arial" panose="020B0604020202020204" pitchFamily="34" charset="0"/>
                <a:cs typeface="Arial" panose="020B0604020202020204" pitchFamily="34" charset="0"/>
              </a:rPr>
              <a:t>Departamental</a:t>
            </a:r>
          </a:p>
        </p:txBody>
      </p:sp>
      <p:sp>
        <p:nvSpPr>
          <p:cNvPr id="9" name="Título 1">
            <a:extLst>
              <a:ext uri="{FF2B5EF4-FFF2-40B4-BE49-F238E27FC236}">
                <a16:creationId xmlns:a16="http://schemas.microsoft.com/office/drawing/2014/main" id="{FDA76746-9A74-4483-9435-FFFA4178D932}"/>
              </a:ext>
            </a:extLst>
          </p:cNvPr>
          <p:cNvSpPr txBox="1">
            <a:spLocks/>
          </p:cNvSpPr>
          <p:nvPr/>
        </p:nvSpPr>
        <p:spPr>
          <a:xfrm>
            <a:off x="336884" y="0"/>
            <a:ext cx="11731083" cy="1299411"/>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s-CO" sz="4000" b="1" dirty="0">
                <a:solidFill>
                  <a:schemeClr val="accent1">
                    <a:lumMod val="75000"/>
                  </a:schemeClr>
                </a:solidFill>
                <a:latin typeface="Arial Rounded MT Bold" panose="020F0704030504030204" pitchFamily="34" charset="0"/>
              </a:rPr>
              <a:t>ESTRATEGIAS DEL PLAN DECENAL PARA EL CONTROL DEL CÁNCER 2012-2021</a:t>
            </a:r>
          </a:p>
        </p:txBody>
      </p:sp>
      <p:pic>
        <p:nvPicPr>
          <p:cNvPr id="10" name="Imagen 9">
            <a:extLst>
              <a:ext uri="{FF2B5EF4-FFF2-40B4-BE49-F238E27FC236}">
                <a16:creationId xmlns:a16="http://schemas.microsoft.com/office/drawing/2014/main" id="{C2D22416-65C8-4B11-8E24-0F239FF604DD}"/>
              </a:ext>
            </a:extLst>
          </p:cNvPr>
          <p:cNvPicPr>
            <a:picLocks noChangeAspect="1"/>
          </p:cNvPicPr>
          <p:nvPr/>
        </p:nvPicPr>
        <p:blipFill>
          <a:blip r:embed="rId5"/>
          <a:stretch>
            <a:fillRect/>
          </a:stretch>
        </p:blipFill>
        <p:spPr>
          <a:xfrm>
            <a:off x="3163570" y="1299411"/>
            <a:ext cx="5864860" cy="4677937"/>
          </a:xfrm>
          <a:prstGeom prst="rect">
            <a:avLst/>
          </a:prstGeom>
        </p:spPr>
      </p:pic>
    </p:spTree>
    <p:extLst>
      <p:ext uri="{BB962C8B-B14F-4D97-AF65-F5344CB8AC3E}">
        <p14:creationId xmlns:p14="http://schemas.microsoft.com/office/powerpoint/2010/main" val="1558286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F54541-6C44-46E9-973E-A1DA5BC1F0EC}"/>
              </a:ext>
            </a:extLst>
          </p:cNvPr>
          <p:cNvSpPr txBox="1">
            <a:spLocks/>
          </p:cNvSpPr>
          <p:nvPr/>
        </p:nvSpPr>
        <p:spPr>
          <a:xfrm>
            <a:off x="838200" y="446049"/>
            <a:ext cx="10515600" cy="727695"/>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t/>
            </a:r>
            <a:br>
              <a:rPr lang="es-CO" dirty="0"/>
            </a:br>
            <a:r>
              <a:rPr lang="es-MX" sz="16000" b="1" dirty="0">
                <a:solidFill>
                  <a:schemeClr val="accent1"/>
                </a:solidFill>
              </a:rPr>
              <a:t>Características de una Ruta de Atención </a:t>
            </a:r>
            <a:endParaRPr lang="es-CO" sz="16000" b="1" dirty="0">
              <a:solidFill>
                <a:schemeClr val="accent1"/>
              </a:solidFill>
            </a:endParaRPr>
          </a:p>
        </p:txBody>
      </p:sp>
      <p:sp>
        <p:nvSpPr>
          <p:cNvPr id="3" name="Flecha: a la derecha 2">
            <a:extLst>
              <a:ext uri="{FF2B5EF4-FFF2-40B4-BE49-F238E27FC236}">
                <a16:creationId xmlns:a16="http://schemas.microsoft.com/office/drawing/2014/main" id="{B75806EC-3548-48E8-9AB9-21AF03A857BE}"/>
              </a:ext>
            </a:extLst>
          </p:cNvPr>
          <p:cNvSpPr/>
          <p:nvPr/>
        </p:nvSpPr>
        <p:spPr>
          <a:xfrm>
            <a:off x="2367723" y="1173745"/>
            <a:ext cx="7792278" cy="99625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800" dirty="0"/>
              <a:t>Comunicación y Coordinación </a:t>
            </a:r>
          </a:p>
        </p:txBody>
      </p:sp>
      <p:graphicFrame>
        <p:nvGraphicFramePr>
          <p:cNvPr id="5" name="Diagrama 4">
            <a:extLst>
              <a:ext uri="{FF2B5EF4-FFF2-40B4-BE49-F238E27FC236}">
                <a16:creationId xmlns:a16="http://schemas.microsoft.com/office/drawing/2014/main" id="{3A1B91D6-3AF9-42B2-A9A0-60F22C9ACDC1}"/>
              </a:ext>
            </a:extLst>
          </p:cNvPr>
          <p:cNvGraphicFramePr/>
          <p:nvPr>
            <p:extLst>
              <p:ext uri="{D42A27DB-BD31-4B8C-83A1-F6EECF244321}">
                <p14:modId xmlns:p14="http://schemas.microsoft.com/office/powerpoint/2010/main" val="3120379939"/>
              </p:ext>
            </p:extLst>
          </p:nvPr>
        </p:nvGraphicFramePr>
        <p:xfrm>
          <a:off x="2031999" y="2379693"/>
          <a:ext cx="9200107" cy="4032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a:extLst>
              <a:ext uri="{FF2B5EF4-FFF2-40B4-BE49-F238E27FC236}">
                <a16:creationId xmlns:a16="http://schemas.microsoft.com/office/drawing/2014/main" id="{097BE732-CFAB-4F7D-81FD-A1829F2D62B7}"/>
              </a:ext>
            </a:extLst>
          </p:cNvPr>
          <p:cNvSpPr/>
          <p:nvPr/>
        </p:nvSpPr>
        <p:spPr>
          <a:xfrm>
            <a:off x="640061" y="2503925"/>
            <a:ext cx="3048000" cy="3539430"/>
          </a:xfrm>
          <a:prstGeom prst="rect">
            <a:avLst/>
          </a:prstGeom>
          <a:solidFill>
            <a:schemeClr val="accent1">
              <a:lumMod val="20000"/>
              <a:lumOff val="80000"/>
            </a:schemeClr>
          </a:solidFill>
        </p:spPr>
        <p:txBody>
          <a:bodyPr wrap="square">
            <a:spAutoFit/>
          </a:bodyPr>
          <a:lstStyle/>
          <a:p>
            <a:pPr marL="285750" indent="-285750" algn="just">
              <a:buFont typeface="Arial" panose="020B0604020202020204" pitchFamily="34" charset="0"/>
              <a:buChar char="•"/>
            </a:pPr>
            <a:r>
              <a:rPr lang="es-MX" sz="1600" dirty="0">
                <a:latin typeface="Calibri" panose="020F0502020204030204" pitchFamily="34" charset="0"/>
              </a:rPr>
              <a:t>IPS Baja y Mediana Complejidad </a:t>
            </a:r>
          </a:p>
          <a:p>
            <a:pPr marL="285750" indent="-285750" algn="just">
              <a:buFont typeface="Arial" panose="020B0604020202020204" pitchFamily="34" charset="0"/>
              <a:buChar char="•"/>
            </a:pPr>
            <a:r>
              <a:rPr lang="es-CO" sz="1600" dirty="0">
                <a:latin typeface="Calibri" panose="020F0502020204030204" pitchFamily="34" charset="0"/>
              </a:rPr>
              <a:t>IPS Alta Complejidad-</a:t>
            </a:r>
            <a:r>
              <a:rPr lang="es-CO" sz="1600" dirty="0" err="1">
                <a:latin typeface="Calibri" panose="020F0502020204030204" pitchFamily="34" charset="0"/>
              </a:rPr>
              <a:t>UACAI</a:t>
            </a:r>
            <a:r>
              <a:rPr lang="es-CO" sz="1600" dirty="0">
                <a:latin typeface="Calibri" panose="020F0502020204030204" pitchFamily="34" charset="0"/>
              </a:rPr>
              <a:t> </a:t>
            </a:r>
          </a:p>
          <a:p>
            <a:pPr marL="285750" indent="-285750" algn="just">
              <a:buFont typeface="Arial" panose="020B0604020202020204" pitchFamily="34" charset="0"/>
              <a:buChar char="•"/>
            </a:pPr>
            <a:r>
              <a:rPr lang="es-MX" sz="1600" dirty="0">
                <a:latin typeface="Calibri" panose="020F0502020204030204" pitchFamily="34" charset="0"/>
              </a:rPr>
              <a:t>Laboratorios de Patología e </a:t>
            </a:r>
            <a:r>
              <a:rPr lang="es-MX" sz="1600" dirty="0" err="1">
                <a:latin typeface="Calibri" panose="020F0502020204030204" pitchFamily="34" charset="0"/>
              </a:rPr>
              <a:t>Histotecnología</a:t>
            </a:r>
            <a:r>
              <a:rPr lang="es-MX" sz="1600" dirty="0">
                <a:latin typeface="Calibri" panose="020F0502020204030204" pitchFamily="34" charset="0"/>
              </a:rPr>
              <a:t> </a:t>
            </a:r>
          </a:p>
          <a:p>
            <a:pPr marL="285750" indent="-285750" algn="just">
              <a:buFont typeface="Arial" panose="020B0604020202020204" pitchFamily="34" charset="0"/>
              <a:buChar char="•"/>
            </a:pPr>
            <a:r>
              <a:rPr lang="es-CO" sz="1600" dirty="0">
                <a:latin typeface="Calibri" panose="020F0502020204030204" pitchFamily="34" charset="0"/>
              </a:rPr>
              <a:t>EPS </a:t>
            </a:r>
          </a:p>
          <a:p>
            <a:pPr marL="285750" indent="-285750" algn="just">
              <a:buFont typeface="Arial" panose="020B0604020202020204" pitchFamily="34" charset="0"/>
              <a:buChar char="•"/>
            </a:pPr>
            <a:r>
              <a:rPr lang="es-CO" sz="1600" dirty="0">
                <a:latin typeface="Calibri" panose="020F0502020204030204" pitchFamily="34" charset="0"/>
              </a:rPr>
              <a:t>Instituto Nacional de Salud </a:t>
            </a:r>
          </a:p>
          <a:p>
            <a:pPr marL="285750" indent="-285750" algn="just">
              <a:buFont typeface="Arial" panose="020B0604020202020204" pitchFamily="34" charset="0"/>
              <a:buChar char="•"/>
            </a:pPr>
            <a:r>
              <a:rPr lang="es-CO" sz="1600" dirty="0">
                <a:latin typeface="Calibri" panose="020F0502020204030204" pitchFamily="34" charset="0"/>
              </a:rPr>
              <a:t>Instituto Nacional de Cancerología </a:t>
            </a:r>
          </a:p>
          <a:p>
            <a:pPr marL="285750" indent="-285750" algn="just">
              <a:buFont typeface="Arial" panose="020B0604020202020204" pitchFamily="34" charset="0"/>
              <a:buChar char="•"/>
            </a:pPr>
            <a:r>
              <a:rPr lang="es-CO" sz="1600" dirty="0">
                <a:latin typeface="Calibri" panose="020F0502020204030204" pitchFamily="34" charset="0"/>
              </a:rPr>
              <a:t>Direcciones Territoriales de Salud </a:t>
            </a:r>
          </a:p>
          <a:p>
            <a:pPr marL="285750" indent="-285750" algn="just">
              <a:buFont typeface="Arial" panose="020B0604020202020204" pitchFamily="34" charset="0"/>
              <a:buChar char="•"/>
            </a:pPr>
            <a:r>
              <a:rPr lang="es-CO" sz="1600" dirty="0">
                <a:latin typeface="Calibri" panose="020F0502020204030204" pitchFamily="34" charset="0"/>
              </a:rPr>
              <a:t>Superintendencia Nacional de Salud </a:t>
            </a:r>
            <a:r>
              <a:rPr lang="es-MX" sz="1600" dirty="0">
                <a:latin typeface="Calibri" panose="020F0502020204030204" pitchFamily="34" charset="0"/>
              </a:rPr>
              <a:t>Ministerio de Salud y Protección Social </a:t>
            </a:r>
          </a:p>
        </p:txBody>
      </p:sp>
      <p:sp>
        <p:nvSpPr>
          <p:cNvPr id="7" name="Rectángulo 6">
            <a:extLst>
              <a:ext uri="{FF2B5EF4-FFF2-40B4-BE49-F238E27FC236}">
                <a16:creationId xmlns:a16="http://schemas.microsoft.com/office/drawing/2014/main" id="{72417817-79C4-461D-991E-8DB3C75085B9}"/>
              </a:ext>
            </a:extLst>
          </p:cNvPr>
          <p:cNvSpPr/>
          <p:nvPr/>
        </p:nvSpPr>
        <p:spPr>
          <a:xfrm>
            <a:off x="8925635" y="5088512"/>
            <a:ext cx="2893325" cy="1323439"/>
          </a:xfrm>
          <a:prstGeom prst="rect">
            <a:avLst/>
          </a:prstGeom>
          <a:solidFill>
            <a:schemeClr val="accent1">
              <a:lumMod val="20000"/>
              <a:lumOff val="80000"/>
            </a:schemeClr>
          </a:solidFill>
        </p:spPr>
        <p:txBody>
          <a:bodyPr wrap="square">
            <a:spAutoFit/>
          </a:bodyPr>
          <a:lstStyle/>
          <a:p>
            <a:pPr marL="285750" indent="-285750" algn="just">
              <a:buFont typeface="Arial" panose="020B0604020202020204" pitchFamily="34" charset="0"/>
              <a:buChar char="•"/>
            </a:pPr>
            <a:r>
              <a:rPr lang="es-MX" sz="1600" dirty="0">
                <a:latin typeface="Calibri" panose="020F0502020204030204" pitchFamily="34" charset="0"/>
              </a:rPr>
              <a:t>Seguridad del Paciente</a:t>
            </a:r>
          </a:p>
          <a:p>
            <a:pPr marL="285750" indent="-285750" algn="just">
              <a:buFont typeface="Arial" panose="020B0604020202020204" pitchFamily="34" charset="0"/>
              <a:buChar char="•"/>
            </a:pPr>
            <a:r>
              <a:rPr lang="es-MX" sz="1600" dirty="0">
                <a:latin typeface="Calibri" panose="020F0502020204030204" pitchFamily="34" charset="0"/>
              </a:rPr>
              <a:t>Oportunidad en la</a:t>
            </a:r>
          </a:p>
          <a:p>
            <a:pPr marL="285750" indent="-285750" algn="just">
              <a:buFont typeface="Arial" panose="020B0604020202020204" pitchFamily="34" charset="0"/>
              <a:buChar char="•"/>
            </a:pPr>
            <a:r>
              <a:rPr lang="es-MX" sz="1600" dirty="0">
                <a:latin typeface="Calibri" panose="020F0502020204030204" pitchFamily="34" charset="0"/>
              </a:rPr>
              <a:t>Atención Continuidad de la Atención Adherencia al</a:t>
            </a:r>
          </a:p>
          <a:p>
            <a:pPr marL="285750" indent="-285750" algn="just">
              <a:buFont typeface="Arial" panose="020B0604020202020204" pitchFamily="34" charset="0"/>
              <a:buChar char="•"/>
            </a:pPr>
            <a:r>
              <a:rPr lang="es-MX" sz="1600" dirty="0">
                <a:latin typeface="Calibri" panose="020F0502020204030204" pitchFamily="34" charset="0"/>
              </a:rPr>
              <a:t>tratamiento </a:t>
            </a:r>
            <a:endParaRPr lang="es-CO" sz="1600" dirty="0"/>
          </a:p>
        </p:txBody>
      </p:sp>
    </p:spTree>
    <p:extLst>
      <p:ext uri="{BB962C8B-B14F-4D97-AF65-F5344CB8AC3E}">
        <p14:creationId xmlns:p14="http://schemas.microsoft.com/office/powerpoint/2010/main" val="26726899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FFA6758-ED74-4FCF-A770-8BE8B1F4E21A}"/>
              </a:ext>
            </a:extLst>
          </p:cNvPr>
          <p:cNvPicPr>
            <a:picLocks noChangeAspect="1"/>
          </p:cNvPicPr>
          <p:nvPr/>
        </p:nvPicPr>
        <p:blipFill>
          <a:blip r:embed="rId2"/>
          <a:stretch>
            <a:fillRect/>
          </a:stretch>
        </p:blipFill>
        <p:spPr>
          <a:xfrm>
            <a:off x="636104" y="2491190"/>
            <a:ext cx="10654748" cy="3994836"/>
          </a:xfrm>
          <a:prstGeom prst="rect">
            <a:avLst/>
          </a:prstGeom>
        </p:spPr>
      </p:pic>
      <p:sp>
        <p:nvSpPr>
          <p:cNvPr id="4" name="Rectángulo 3">
            <a:extLst>
              <a:ext uri="{FF2B5EF4-FFF2-40B4-BE49-F238E27FC236}">
                <a16:creationId xmlns:a16="http://schemas.microsoft.com/office/drawing/2014/main" id="{2162DD7A-D3FA-47BA-B80F-190BA2DC5790}"/>
              </a:ext>
            </a:extLst>
          </p:cNvPr>
          <p:cNvSpPr/>
          <p:nvPr/>
        </p:nvSpPr>
        <p:spPr>
          <a:xfrm>
            <a:off x="699052" y="1629415"/>
            <a:ext cx="10654748" cy="861774"/>
          </a:xfrm>
          <a:prstGeom prst="rect">
            <a:avLst/>
          </a:prstGeom>
          <a:solidFill>
            <a:srgbClr val="CC99FF"/>
          </a:solidFill>
        </p:spPr>
        <p:txBody>
          <a:bodyPr wrap="square">
            <a:spAutoFit/>
          </a:bodyPr>
          <a:lstStyle/>
          <a:p>
            <a:endParaRPr lang="es-CO" sz="1400" b="1" dirty="0">
              <a:solidFill>
                <a:schemeClr val="accent2"/>
              </a:solidFill>
              <a:latin typeface="Calibri" panose="020F0502020204030204" pitchFamily="34" charset="0"/>
            </a:endParaRPr>
          </a:p>
          <a:p>
            <a:r>
              <a:rPr lang="es-MX" b="1" dirty="0">
                <a:solidFill>
                  <a:schemeClr val="accent2"/>
                </a:solidFill>
                <a:latin typeface="Calibri" panose="020F0502020204030204" pitchFamily="34" charset="0"/>
              </a:rPr>
              <a:t>Resolución 418 de 2014</a:t>
            </a:r>
            <a:r>
              <a:rPr lang="es-MX" b="1" dirty="0">
                <a:latin typeface="Calibri" panose="020F0502020204030204" pitchFamily="34" charset="0"/>
              </a:rPr>
              <a:t>: </a:t>
            </a:r>
            <a:r>
              <a:rPr lang="es-MX" dirty="0">
                <a:latin typeface="Calibri" panose="020F0502020204030204" pitchFamily="34" charset="0"/>
              </a:rPr>
              <a:t>Por la cual adopta la Ruta de Atención para niños y niñas con presunción o diagnóstico de Leucemia </a:t>
            </a:r>
            <a:endParaRPr lang="es-CO" dirty="0"/>
          </a:p>
        </p:txBody>
      </p:sp>
      <p:sp>
        <p:nvSpPr>
          <p:cNvPr id="5" name="Título 1">
            <a:extLst>
              <a:ext uri="{FF2B5EF4-FFF2-40B4-BE49-F238E27FC236}">
                <a16:creationId xmlns:a16="http://schemas.microsoft.com/office/drawing/2014/main" id="{A7D16158-0E3F-42D5-9200-85DA5A0C0FCE}"/>
              </a:ext>
            </a:extLst>
          </p:cNvPr>
          <p:cNvSpPr txBox="1">
            <a:spLocks/>
          </p:cNvSpPr>
          <p:nvPr/>
        </p:nvSpPr>
        <p:spPr>
          <a:xfrm>
            <a:off x="838200" y="406293"/>
            <a:ext cx="10515600" cy="727695"/>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t/>
            </a:r>
            <a:br>
              <a:rPr lang="es-CO" dirty="0"/>
            </a:br>
            <a:r>
              <a:rPr lang="es-MX" sz="16000" b="1" dirty="0">
                <a:solidFill>
                  <a:schemeClr val="accent1"/>
                </a:solidFill>
              </a:rPr>
              <a:t>Atención, recuperación y superación de los daños</a:t>
            </a:r>
            <a:endParaRPr lang="es-CO" sz="16000" b="1" dirty="0">
              <a:solidFill>
                <a:schemeClr val="accent1"/>
              </a:solidFill>
            </a:endParaRPr>
          </a:p>
        </p:txBody>
      </p:sp>
    </p:spTree>
    <p:extLst>
      <p:ext uri="{BB962C8B-B14F-4D97-AF65-F5344CB8AC3E}">
        <p14:creationId xmlns:p14="http://schemas.microsoft.com/office/powerpoint/2010/main" val="1152417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8F70563-2E13-4383-97C8-E4C081DCE5B2}"/>
              </a:ext>
            </a:extLst>
          </p:cNvPr>
          <p:cNvPicPr>
            <a:picLocks noChangeAspect="1"/>
          </p:cNvPicPr>
          <p:nvPr/>
        </p:nvPicPr>
        <p:blipFill>
          <a:blip r:embed="rId2"/>
          <a:stretch>
            <a:fillRect/>
          </a:stretch>
        </p:blipFill>
        <p:spPr>
          <a:xfrm>
            <a:off x="5248582" y="606374"/>
            <a:ext cx="1694835" cy="1810669"/>
          </a:xfrm>
          <a:prstGeom prst="rect">
            <a:avLst/>
          </a:prstGeom>
        </p:spPr>
      </p:pic>
      <p:pic>
        <p:nvPicPr>
          <p:cNvPr id="4" name="Imagen 3">
            <a:extLst>
              <a:ext uri="{FF2B5EF4-FFF2-40B4-BE49-F238E27FC236}">
                <a16:creationId xmlns:a16="http://schemas.microsoft.com/office/drawing/2014/main" id="{1AE980E2-4461-4914-B1A8-AD8B3360534B}"/>
              </a:ext>
            </a:extLst>
          </p:cNvPr>
          <p:cNvPicPr>
            <a:picLocks noChangeAspect="1"/>
          </p:cNvPicPr>
          <p:nvPr/>
        </p:nvPicPr>
        <p:blipFill>
          <a:blip r:embed="rId3"/>
          <a:stretch>
            <a:fillRect/>
          </a:stretch>
        </p:blipFill>
        <p:spPr>
          <a:xfrm>
            <a:off x="685799" y="2417043"/>
            <a:ext cx="10852485" cy="1405681"/>
          </a:xfrm>
          <a:prstGeom prst="rect">
            <a:avLst/>
          </a:prstGeom>
        </p:spPr>
      </p:pic>
      <p:pic>
        <p:nvPicPr>
          <p:cNvPr id="5" name="Imagen 4">
            <a:extLst>
              <a:ext uri="{FF2B5EF4-FFF2-40B4-BE49-F238E27FC236}">
                <a16:creationId xmlns:a16="http://schemas.microsoft.com/office/drawing/2014/main" id="{BFC48B7B-8683-4144-83EF-850BDA6A299F}"/>
              </a:ext>
            </a:extLst>
          </p:cNvPr>
          <p:cNvPicPr>
            <a:picLocks noChangeAspect="1"/>
          </p:cNvPicPr>
          <p:nvPr/>
        </p:nvPicPr>
        <p:blipFill>
          <a:blip r:embed="rId4"/>
          <a:stretch>
            <a:fillRect/>
          </a:stretch>
        </p:blipFill>
        <p:spPr>
          <a:xfrm>
            <a:off x="931356" y="2561927"/>
            <a:ext cx="1059974" cy="1144284"/>
          </a:xfrm>
          <a:prstGeom prst="rect">
            <a:avLst/>
          </a:prstGeom>
        </p:spPr>
      </p:pic>
      <p:pic>
        <p:nvPicPr>
          <p:cNvPr id="6" name="Imagen 5">
            <a:extLst>
              <a:ext uri="{FF2B5EF4-FFF2-40B4-BE49-F238E27FC236}">
                <a16:creationId xmlns:a16="http://schemas.microsoft.com/office/drawing/2014/main" id="{619347CB-67CA-4329-ACC3-668BC169453F}"/>
              </a:ext>
            </a:extLst>
          </p:cNvPr>
          <p:cNvPicPr>
            <a:picLocks noChangeAspect="1"/>
          </p:cNvPicPr>
          <p:nvPr/>
        </p:nvPicPr>
        <p:blipFill>
          <a:blip r:embed="rId5"/>
          <a:stretch>
            <a:fillRect/>
          </a:stretch>
        </p:blipFill>
        <p:spPr>
          <a:xfrm>
            <a:off x="2235521" y="2616795"/>
            <a:ext cx="1053705" cy="1089415"/>
          </a:xfrm>
          <a:prstGeom prst="rect">
            <a:avLst/>
          </a:prstGeom>
        </p:spPr>
      </p:pic>
      <p:pic>
        <p:nvPicPr>
          <p:cNvPr id="7" name="Imagen 6">
            <a:extLst>
              <a:ext uri="{FF2B5EF4-FFF2-40B4-BE49-F238E27FC236}">
                <a16:creationId xmlns:a16="http://schemas.microsoft.com/office/drawing/2014/main" id="{09E3CA0F-D08A-4AC7-B68E-B23937DA70B2}"/>
              </a:ext>
            </a:extLst>
          </p:cNvPr>
          <p:cNvPicPr>
            <a:picLocks noChangeAspect="1"/>
          </p:cNvPicPr>
          <p:nvPr/>
        </p:nvPicPr>
        <p:blipFill>
          <a:blip r:embed="rId6"/>
          <a:stretch>
            <a:fillRect/>
          </a:stretch>
        </p:blipFill>
        <p:spPr>
          <a:xfrm>
            <a:off x="3561182" y="2656548"/>
            <a:ext cx="1138987" cy="926672"/>
          </a:xfrm>
          <a:prstGeom prst="rect">
            <a:avLst/>
          </a:prstGeom>
        </p:spPr>
      </p:pic>
      <p:pic>
        <p:nvPicPr>
          <p:cNvPr id="8" name="Imagen 7">
            <a:extLst>
              <a:ext uri="{FF2B5EF4-FFF2-40B4-BE49-F238E27FC236}">
                <a16:creationId xmlns:a16="http://schemas.microsoft.com/office/drawing/2014/main" id="{21C5AD80-EBEA-4A12-AE34-7E30B944586A}"/>
              </a:ext>
            </a:extLst>
          </p:cNvPr>
          <p:cNvPicPr>
            <a:picLocks noChangeAspect="1"/>
          </p:cNvPicPr>
          <p:nvPr/>
        </p:nvPicPr>
        <p:blipFill>
          <a:blip r:embed="rId7"/>
          <a:stretch>
            <a:fillRect/>
          </a:stretch>
        </p:blipFill>
        <p:spPr>
          <a:xfrm>
            <a:off x="4884859" y="2590195"/>
            <a:ext cx="1138988" cy="1055174"/>
          </a:xfrm>
          <a:prstGeom prst="rect">
            <a:avLst/>
          </a:prstGeom>
        </p:spPr>
      </p:pic>
      <p:pic>
        <p:nvPicPr>
          <p:cNvPr id="9" name="Imagen 8">
            <a:extLst>
              <a:ext uri="{FF2B5EF4-FFF2-40B4-BE49-F238E27FC236}">
                <a16:creationId xmlns:a16="http://schemas.microsoft.com/office/drawing/2014/main" id="{4380C6C3-E1A3-41A9-BD25-C0CFDAAFB6DB}"/>
              </a:ext>
            </a:extLst>
          </p:cNvPr>
          <p:cNvPicPr>
            <a:picLocks noChangeAspect="1"/>
          </p:cNvPicPr>
          <p:nvPr/>
        </p:nvPicPr>
        <p:blipFill>
          <a:blip r:embed="rId8"/>
          <a:stretch>
            <a:fillRect/>
          </a:stretch>
        </p:blipFill>
        <p:spPr>
          <a:xfrm>
            <a:off x="6168155" y="2602298"/>
            <a:ext cx="1285340" cy="1033512"/>
          </a:xfrm>
          <a:prstGeom prst="rect">
            <a:avLst/>
          </a:prstGeom>
        </p:spPr>
      </p:pic>
      <p:pic>
        <p:nvPicPr>
          <p:cNvPr id="10" name="Imagen 9">
            <a:extLst>
              <a:ext uri="{FF2B5EF4-FFF2-40B4-BE49-F238E27FC236}">
                <a16:creationId xmlns:a16="http://schemas.microsoft.com/office/drawing/2014/main" id="{FD0B4A51-95C3-4AE9-B607-27D616E63AED}"/>
              </a:ext>
            </a:extLst>
          </p:cNvPr>
          <p:cNvPicPr>
            <a:picLocks noChangeAspect="1"/>
          </p:cNvPicPr>
          <p:nvPr/>
        </p:nvPicPr>
        <p:blipFill>
          <a:blip r:embed="rId9"/>
          <a:stretch>
            <a:fillRect/>
          </a:stretch>
        </p:blipFill>
        <p:spPr>
          <a:xfrm>
            <a:off x="7574078" y="2616796"/>
            <a:ext cx="1077479" cy="995469"/>
          </a:xfrm>
          <a:prstGeom prst="rect">
            <a:avLst/>
          </a:prstGeom>
        </p:spPr>
      </p:pic>
      <p:pic>
        <p:nvPicPr>
          <p:cNvPr id="11" name="Imagen 10">
            <a:extLst>
              <a:ext uri="{FF2B5EF4-FFF2-40B4-BE49-F238E27FC236}">
                <a16:creationId xmlns:a16="http://schemas.microsoft.com/office/drawing/2014/main" id="{39097B79-65FB-4F6E-BD77-ABF033BEA314}"/>
              </a:ext>
            </a:extLst>
          </p:cNvPr>
          <p:cNvPicPr>
            <a:picLocks noChangeAspect="1"/>
          </p:cNvPicPr>
          <p:nvPr/>
        </p:nvPicPr>
        <p:blipFill>
          <a:blip r:embed="rId10"/>
          <a:stretch>
            <a:fillRect/>
          </a:stretch>
        </p:blipFill>
        <p:spPr>
          <a:xfrm>
            <a:off x="8868570" y="2571470"/>
            <a:ext cx="1153453" cy="1067395"/>
          </a:xfrm>
          <a:prstGeom prst="rect">
            <a:avLst/>
          </a:prstGeom>
        </p:spPr>
      </p:pic>
      <p:pic>
        <p:nvPicPr>
          <p:cNvPr id="12" name="Imagen 11">
            <a:extLst>
              <a:ext uri="{FF2B5EF4-FFF2-40B4-BE49-F238E27FC236}">
                <a16:creationId xmlns:a16="http://schemas.microsoft.com/office/drawing/2014/main" id="{EE790EE6-3C8E-4B60-A70A-8637DC2DFB73}"/>
              </a:ext>
            </a:extLst>
          </p:cNvPr>
          <p:cNvPicPr>
            <a:picLocks noChangeAspect="1"/>
          </p:cNvPicPr>
          <p:nvPr/>
        </p:nvPicPr>
        <p:blipFill>
          <a:blip r:embed="rId11"/>
          <a:stretch>
            <a:fillRect/>
          </a:stretch>
        </p:blipFill>
        <p:spPr>
          <a:xfrm>
            <a:off x="10142606" y="2571470"/>
            <a:ext cx="1153453" cy="1078838"/>
          </a:xfrm>
          <a:prstGeom prst="rect">
            <a:avLst/>
          </a:prstGeom>
        </p:spPr>
      </p:pic>
      <p:sp>
        <p:nvSpPr>
          <p:cNvPr id="13" name="object 8">
            <a:extLst>
              <a:ext uri="{FF2B5EF4-FFF2-40B4-BE49-F238E27FC236}">
                <a16:creationId xmlns:a16="http://schemas.microsoft.com/office/drawing/2014/main" id="{8895218E-8CDE-41D4-BCEB-4A81210CE22C}"/>
              </a:ext>
            </a:extLst>
          </p:cNvPr>
          <p:cNvSpPr/>
          <p:nvPr/>
        </p:nvSpPr>
        <p:spPr>
          <a:xfrm>
            <a:off x="807251" y="3822585"/>
            <a:ext cx="3512189" cy="2439469"/>
          </a:xfrm>
          <a:prstGeom prst="rect">
            <a:avLst/>
          </a:prstGeom>
          <a:blipFill>
            <a:blip r:embed="rId12" cstate="print"/>
            <a:stretch>
              <a:fillRect/>
            </a:stretch>
          </a:blipFill>
        </p:spPr>
        <p:txBody>
          <a:bodyPr wrap="square" lIns="0" tIns="0" rIns="0" bIns="0" rtlCol="0"/>
          <a:lstStyle/>
          <a:p>
            <a:endParaRPr lang="es-CO" dirty="0"/>
          </a:p>
          <a:p>
            <a:r>
              <a:rPr lang="es-CO" dirty="0"/>
              <a:t>       </a:t>
            </a:r>
            <a:endParaRPr dirty="0"/>
          </a:p>
        </p:txBody>
      </p:sp>
      <p:pic>
        <p:nvPicPr>
          <p:cNvPr id="14" name="Imagen 13">
            <a:extLst>
              <a:ext uri="{FF2B5EF4-FFF2-40B4-BE49-F238E27FC236}">
                <a16:creationId xmlns:a16="http://schemas.microsoft.com/office/drawing/2014/main" id="{1170D054-6370-4769-9DE5-0341C2602C51}"/>
              </a:ext>
            </a:extLst>
          </p:cNvPr>
          <p:cNvPicPr>
            <a:picLocks noChangeAspect="1"/>
          </p:cNvPicPr>
          <p:nvPr/>
        </p:nvPicPr>
        <p:blipFill>
          <a:blip r:embed="rId13"/>
          <a:stretch>
            <a:fillRect/>
          </a:stretch>
        </p:blipFill>
        <p:spPr>
          <a:xfrm>
            <a:off x="3406634" y="3812017"/>
            <a:ext cx="8099567" cy="2439608"/>
          </a:xfrm>
          <a:prstGeom prst="rect">
            <a:avLst/>
          </a:prstGeom>
        </p:spPr>
      </p:pic>
      <p:sp>
        <p:nvSpPr>
          <p:cNvPr id="15" name="CuadroTexto 14">
            <a:extLst>
              <a:ext uri="{FF2B5EF4-FFF2-40B4-BE49-F238E27FC236}">
                <a16:creationId xmlns:a16="http://schemas.microsoft.com/office/drawing/2014/main" id="{61703692-C8B3-4FEE-8AB8-DB8B87C983AB}"/>
              </a:ext>
            </a:extLst>
          </p:cNvPr>
          <p:cNvSpPr txBox="1"/>
          <p:nvPr/>
        </p:nvSpPr>
        <p:spPr>
          <a:xfrm>
            <a:off x="2129305" y="3905962"/>
            <a:ext cx="1159921" cy="1615827"/>
          </a:xfrm>
          <a:prstGeom prst="rect">
            <a:avLst/>
          </a:prstGeom>
          <a:noFill/>
        </p:spPr>
        <p:txBody>
          <a:bodyPr wrap="square" rtlCol="0">
            <a:spAutoFit/>
          </a:bodyPr>
          <a:lstStyle/>
          <a:p>
            <a:endParaRPr lang="es-CO" sz="1100" dirty="0"/>
          </a:p>
          <a:p>
            <a:pPr algn="ctr"/>
            <a:r>
              <a:rPr lang="es-MX" sz="1100" dirty="0"/>
              <a:t>INSTITUCIONES PRESTADORAS DE SERVICIOS DE SALUD ( IPS ) CON SERVICIOS DE BAJA Y MEDIANA COMPLEJIDAD </a:t>
            </a:r>
          </a:p>
        </p:txBody>
      </p:sp>
      <p:sp>
        <p:nvSpPr>
          <p:cNvPr id="16" name="CuadroTexto 15">
            <a:extLst>
              <a:ext uri="{FF2B5EF4-FFF2-40B4-BE49-F238E27FC236}">
                <a16:creationId xmlns:a16="http://schemas.microsoft.com/office/drawing/2014/main" id="{6C2AB4BD-EC27-4D3A-9A93-EDB809CA70DA}"/>
              </a:ext>
            </a:extLst>
          </p:cNvPr>
          <p:cNvSpPr txBox="1"/>
          <p:nvPr/>
        </p:nvSpPr>
        <p:spPr>
          <a:xfrm>
            <a:off x="3597380" y="4054630"/>
            <a:ext cx="1013900" cy="1785104"/>
          </a:xfrm>
          <a:prstGeom prst="rect">
            <a:avLst/>
          </a:prstGeom>
          <a:noFill/>
        </p:spPr>
        <p:txBody>
          <a:bodyPr wrap="square" rtlCol="0">
            <a:spAutoFit/>
          </a:bodyPr>
          <a:lstStyle/>
          <a:p>
            <a:pPr algn="ctr"/>
            <a:r>
              <a:rPr lang="es-MX" sz="1100" dirty="0"/>
              <a:t>IPS CON SERVICIOS DE ALTA COMPLEJIDAD Y/O UNIDADES DE ATENCIÓN DE CÁNCER INFANTIL (UACAI)</a:t>
            </a:r>
            <a:endParaRPr lang="es-CO" sz="1100" dirty="0"/>
          </a:p>
        </p:txBody>
      </p:sp>
      <p:sp>
        <p:nvSpPr>
          <p:cNvPr id="17" name="CuadroTexto 16">
            <a:extLst>
              <a:ext uri="{FF2B5EF4-FFF2-40B4-BE49-F238E27FC236}">
                <a16:creationId xmlns:a16="http://schemas.microsoft.com/office/drawing/2014/main" id="{61A2A26A-032D-4079-8442-2A24F8DA0768}"/>
              </a:ext>
            </a:extLst>
          </p:cNvPr>
          <p:cNvSpPr txBox="1"/>
          <p:nvPr/>
        </p:nvSpPr>
        <p:spPr>
          <a:xfrm flipH="1">
            <a:off x="4824597" y="4051521"/>
            <a:ext cx="1271402" cy="861774"/>
          </a:xfrm>
          <a:prstGeom prst="rect">
            <a:avLst/>
          </a:prstGeom>
          <a:noFill/>
        </p:spPr>
        <p:txBody>
          <a:bodyPr wrap="square" rtlCol="0">
            <a:spAutoFit/>
          </a:bodyPr>
          <a:lstStyle/>
          <a:p>
            <a:pPr algn="ctr"/>
            <a:r>
              <a:rPr lang="es-MX" sz="1000" dirty="0"/>
              <a:t>LABORATORIO DE PATOLOGÍA, CITOHISTOLOGÍA</a:t>
            </a:r>
          </a:p>
          <a:p>
            <a:pPr algn="ctr"/>
            <a:r>
              <a:rPr lang="es-MX" sz="1000" dirty="0"/>
              <a:t>      y/o HISTOTECNOLOGÍA</a:t>
            </a:r>
            <a:endParaRPr lang="es-CO" sz="1000" dirty="0"/>
          </a:p>
        </p:txBody>
      </p:sp>
      <p:sp>
        <p:nvSpPr>
          <p:cNvPr id="18" name="CuadroTexto 17">
            <a:extLst>
              <a:ext uri="{FF2B5EF4-FFF2-40B4-BE49-F238E27FC236}">
                <a16:creationId xmlns:a16="http://schemas.microsoft.com/office/drawing/2014/main" id="{BFE2AE4C-25ED-4EAD-B939-5032E288A331}"/>
              </a:ext>
            </a:extLst>
          </p:cNvPr>
          <p:cNvSpPr txBox="1"/>
          <p:nvPr/>
        </p:nvSpPr>
        <p:spPr>
          <a:xfrm>
            <a:off x="1054505" y="4174631"/>
            <a:ext cx="569643" cy="307777"/>
          </a:xfrm>
          <a:prstGeom prst="rect">
            <a:avLst/>
          </a:prstGeom>
          <a:noFill/>
        </p:spPr>
        <p:txBody>
          <a:bodyPr wrap="none" rtlCol="0">
            <a:spAutoFit/>
          </a:bodyPr>
          <a:lstStyle/>
          <a:p>
            <a:pPr algn="ctr"/>
            <a:r>
              <a:rPr lang="es-CO" sz="1400" dirty="0"/>
              <a:t>CASA</a:t>
            </a:r>
          </a:p>
        </p:txBody>
      </p:sp>
      <p:sp>
        <p:nvSpPr>
          <p:cNvPr id="20" name="CuadroTexto 19">
            <a:extLst>
              <a:ext uri="{FF2B5EF4-FFF2-40B4-BE49-F238E27FC236}">
                <a16:creationId xmlns:a16="http://schemas.microsoft.com/office/drawing/2014/main" id="{7C521122-48D4-4BC7-8343-B8BE53115C9E}"/>
              </a:ext>
            </a:extLst>
          </p:cNvPr>
          <p:cNvSpPr txBox="1"/>
          <p:nvPr/>
        </p:nvSpPr>
        <p:spPr>
          <a:xfrm>
            <a:off x="6201285" y="4107978"/>
            <a:ext cx="1219079" cy="1169551"/>
          </a:xfrm>
          <a:prstGeom prst="rect">
            <a:avLst/>
          </a:prstGeom>
          <a:noFill/>
        </p:spPr>
        <p:txBody>
          <a:bodyPr wrap="square" rtlCol="0">
            <a:spAutoFit/>
          </a:bodyPr>
          <a:lstStyle/>
          <a:p>
            <a:pPr algn="ctr"/>
            <a:r>
              <a:rPr lang="es-CO" sz="1000" dirty="0"/>
              <a:t>EMPRESA ADMINISTRADORA DE PLANES DE BENEFICIO (EAPB) O ENTIDAD TERRITORIAL EN SALUD</a:t>
            </a:r>
          </a:p>
        </p:txBody>
      </p:sp>
      <p:sp>
        <p:nvSpPr>
          <p:cNvPr id="22" name="CuadroTexto 21">
            <a:extLst>
              <a:ext uri="{FF2B5EF4-FFF2-40B4-BE49-F238E27FC236}">
                <a16:creationId xmlns:a16="http://schemas.microsoft.com/office/drawing/2014/main" id="{F9B44226-1E8A-458E-92A5-A9801E85987C}"/>
              </a:ext>
            </a:extLst>
          </p:cNvPr>
          <p:cNvSpPr txBox="1"/>
          <p:nvPr/>
        </p:nvSpPr>
        <p:spPr>
          <a:xfrm>
            <a:off x="7568061" y="4137365"/>
            <a:ext cx="981359" cy="600164"/>
          </a:xfrm>
          <a:prstGeom prst="rect">
            <a:avLst/>
          </a:prstGeom>
          <a:noFill/>
        </p:spPr>
        <p:txBody>
          <a:bodyPr wrap="none" rtlCol="0">
            <a:spAutoFit/>
          </a:bodyPr>
          <a:lstStyle/>
          <a:p>
            <a:pPr algn="ctr"/>
            <a:r>
              <a:rPr lang="es-CO" sz="1100" dirty="0"/>
              <a:t>INSTITUTO</a:t>
            </a:r>
          </a:p>
          <a:p>
            <a:pPr algn="ctr"/>
            <a:r>
              <a:rPr lang="es-CO" sz="1100" dirty="0"/>
              <a:t>NACIONAL DE</a:t>
            </a:r>
          </a:p>
          <a:p>
            <a:pPr algn="ctr"/>
            <a:r>
              <a:rPr lang="es-CO" sz="1100" dirty="0"/>
              <a:t>SALUD</a:t>
            </a:r>
          </a:p>
        </p:txBody>
      </p:sp>
      <p:sp>
        <p:nvSpPr>
          <p:cNvPr id="23" name="CuadroTexto 22">
            <a:extLst>
              <a:ext uri="{FF2B5EF4-FFF2-40B4-BE49-F238E27FC236}">
                <a16:creationId xmlns:a16="http://schemas.microsoft.com/office/drawing/2014/main" id="{FF23EE68-A21C-447A-BBFE-F74E4AAEF93A}"/>
              </a:ext>
            </a:extLst>
          </p:cNvPr>
          <p:cNvSpPr txBox="1"/>
          <p:nvPr/>
        </p:nvSpPr>
        <p:spPr>
          <a:xfrm>
            <a:off x="9038388" y="4156057"/>
            <a:ext cx="981359" cy="261610"/>
          </a:xfrm>
          <a:prstGeom prst="rect">
            <a:avLst/>
          </a:prstGeom>
          <a:noFill/>
        </p:spPr>
        <p:txBody>
          <a:bodyPr wrap="square" rtlCol="0">
            <a:spAutoFit/>
          </a:bodyPr>
          <a:lstStyle/>
          <a:p>
            <a:r>
              <a:rPr lang="es-CO" sz="1100" dirty="0"/>
              <a:t>SUPERSALUD</a:t>
            </a:r>
          </a:p>
        </p:txBody>
      </p:sp>
      <p:sp>
        <p:nvSpPr>
          <p:cNvPr id="24" name="CuadroTexto 23">
            <a:extLst>
              <a:ext uri="{FF2B5EF4-FFF2-40B4-BE49-F238E27FC236}">
                <a16:creationId xmlns:a16="http://schemas.microsoft.com/office/drawing/2014/main" id="{8933D8F6-8307-4F7B-9FAF-A55B28E4934B}"/>
              </a:ext>
            </a:extLst>
          </p:cNvPr>
          <p:cNvSpPr txBox="1"/>
          <p:nvPr/>
        </p:nvSpPr>
        <p:spPr>
          <a:xfrm>
            <a:off x="10086176" y="4107978"/>
            <a:ext cx="1472668" cy="553998"/>
          </a:xfrm>
          <a:prstGeom prst="rect">
            <a:avLst/>
          </a:prstGeom>
          <a:noFill/>
        </p:spPr>
        <p:txBody>
          <a:bodyPr wrap="square" rtlCol="0">
            <a:spAutoFit/>
          </a:bodyPr>
          <a:lstStyle/>
          <a:p>
            <a:pPr algn="ctr"/>
            <a:r>
              <a:rPr lang="es-MX" sz="1000" dirty="0"/>
              <a:t>INSTITUTO COLOMBIANO DE BIENESTAR FAMILIAR</a:t>
            </a:r>
            <a:endParaRPr lang="es-CO" sz="1000" dirty="0"/>
          </a:p>
        </p:txBody>
      </p:sp>
    </p:spTree>
    <p:extLst>
      <p:ext uri="{BB962C8B-B14F-4D97-AF65-F5344CB8AC3E}">
        <p14:creationId xmlns:p14="http://schemas.microsoft.com/office/powerpoint/2010/main" val="21278147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A1506D-4EB0-4AC2-ABF4-2F4E78BD2DDB}"/>
              </a:ext>
            </a:extLst>
          </p:cNvPr>
          <p:cNvSpPr txBox="1">
            <a:spLocks/>
          </p:cNvSpPr>
          <p:nvPr/>
        </p:nvSpPr>
        <p:spPr>
          <a:xfrm>
            <a:off x="838200" y="406293"/>
            <a:ext cx="10515600" cy="727695"/>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t/>
            </a:r>
            <a:br>
              <a:rPr lang="es-CO" dirty="0"/>
            </a:br>
            <a:r>
              <a:rPr lang="es-MX" sz="16000" b="1" dirty="0">
                <a:solidFill>
                  <a:schemeClr val="accent1"/>
                </a:solidFill>
              </a:rPr>
              <a:t>Ruta de atención para niños  con Leucemia</a:t>
            </a:r>
            <a:endParaRPr lang="es-CO" sz="16000" b="1" dirty="0">
              <a:solidFill>
                <a:schemeClr val="accent1"/>
              </a:solidFill>
            </a:endParaRPr>
          </a:p>
        </p:txBody>
      </p:sp>
      <p:sp>
        <p:nvSpPr>
          <p:cNvPr id="3" name="object 18">
            <a:extLst>
              <a:ext uri="{FF2B5EF4-FFF2-40B4-BE49-F238E27FC236}">
                <a16:creationId xmlns:a16="http://schemas.microsoft.com/office/drawing/2014/main" id="{A79EB835-F0ED-4A7D-9BD2-F378F069F7CB}"/>
              </a:ext>
            </a:extLst>
          </p:cNvPr>
          <p:cNvSpPr/>
          <p:nvPr/>
        </p:nvSpPr>
        <p:spPr>
          <a:xfrm>
            <a:off x="1998186" y="1380741"/>
            <a:ext cx="4713732" cy="727695"/>
          </a:xfrm>
          <a:prstGeom prst="rect">
            <a:avLst/>
          </a:prstGeom>
          <a:blipFill>
            <a:blip r:embed="rId2" cstate="print"/>
            <a:stretch>
              <a:fillRect/>
            </a:stretch>
          </a:blipFill>
        </p:spPr>
        <p:txBody>
          <a:bodyPr wrap="square" lIns="0" tIns="0" rIns="0" bIns="0" rtlCol="0"/>
          <a:lstStyle/>
          <a:p>
            <a:endParaRPr dirty="0"/>
          </a:p>
        </p:txBody>
      </p:sp>
      <p:sp>
        <p:nvSpPr>
          <p:cNvPr id="4" name="object 49">
            <a:extLst>
              <a:ext uri="{FF2B5EF4-FFF2-40B4-BE49-F238E27FC236}">
                <a16:creationId xmlns:a16="http://schemas.microsoft.com/office/drawing/2014/main" id="{FC1E4E08-1A42-4190-9509-30C4B6064BDA}"/>
              </a:ext>
            </a:extLst>
          </p:cNvPr>
          <p:cNvSpPr txBox="1"/>
          <p:nvPr/>
        </p:nvSpPr>
        <p:spPr>
          <a:xfrm>
            <a:off x="3272469" y="1553832"/>
            <a:ext cx="1588168" cy="381515"/>
          </a:xfrm>
          <a:prstGeom prst="rect">
            <a:avLst/>
          </a:prstGeom>
        </p:spPr>
        <p:txBody>
          <a:bodyPr vert="horz" wrap="square" lIns="0" tIns="12065" rIns="0" bIns="0" rtlCol="0">
            <a:spAutoFit/>
          </a:bodyPr>
          <a:lstStyle/>
          <a:p>
            <a:pPr marL="12700">
              <a:lnSpc>
                <a:spcPct val="100000"/>
              </a:lnSpc>
              <a:spcBef>
                <a:spcPts val="95"/>
              </a:spcBef>
            </a:pPr>
            <a:r>
              <a:rPr sz="2400" b="1" spc="-55" dirty="0">
                <a:solidFill>
                  <a:srgbClr val="FFFFFF"/>
                </a:solidFill>
                <a:latin typeface="Arial"/>
                <a:cs typeface="Arial"/>
              </a:rPr>
              <a:t>1.</a:t>
            </a:r>
            <a:r>
              <a:rPr sz="2400" b="1" spc="-165" dirty="0">
                <a:solidFill>
                  <a:srgbClr val="FFFFFF"/>
                </a:solidFill>
                <a:latin typeface="Arial"/>
                <a:cs typeface="Arial"/>
              </a:rPr>
              <a:t> </a:t>
            </a:r>
            <a:r>
              <a:rPr sz="2400" b="1" spc="-260" dirty="0">
                <a:solidFill>
                  <a:srgbClr val="FFFFFF"/>
                </a:solidFill>
                <a:latin typeface="Arial"/>
                <a:cs typeface="Arial"/>
              </a:rPr>
              <a:t>CASA</a:t>
            </a:r>
            <a:endParaRPr sz="2400" dirty="0">
              <a:latin typeface="Arial"/>
              <a:cs typeface="Arial"/>
            </a:endParaRPr>
          </a:p>
        </p:txBody>
      </p:sp>
      <p:sp>
        <p:nvSpPr>
          <p:cNvPr id="5" name="object 20">
            <a:extLst>
              <a:ext uri="{FF2B5EF4-FFF2-40B4-BE49-F238E27FC236}">
                <a16:creationId xmlns:a16="http://schemas.microsoft.com/office/drawing/2014/main" id="{2B8137DB-9CA8-4CD5-9779-BA5AD3C001FA}"/>
              </a:ext>
            </a:extLst>
          </p:cNvPr>
          <p:cNvSpPr/>
          <p:nvPr/>
        </p:nvSpPr>
        <p:spPr>
          <a:xfrm>
            <a:off x="2215326" y="2108436"/>
            <a:ext cx="1588167" cy="1236462"/>
          </a:xfrm>
          <a:prstGeom prst="rect">
            <a:avLst/>
          </a:prstGeom>
          <a:blipFill>
            <a:blip r:embed="rId3" cstate="print"/>
            <a:stretch>
              <a:fillRect/>
            </a:stretch>
          </a:blipFill>
        </p:spPr>
        <p:txBody>
          <a:bodyPr wrap="square" lIns="0" tIns="0" rIns="0" bIns="0" rtlCol="0"/>
          <a:lstStyle/>
          <a:p>
            <a:endParaRPr/>
          </a:p>
        </p:txBody>
      </p:sp>
      <p:pic>
        <p:nvPicPr>
          <p:cNvPr id="6" name="Imagen 5">
            <a:extLst>
              <a:ext uri="{FF2B5EF4-FFF2-40B4-BE49-F238E27FC236}">
                <a16:creationId xmlns:a16="http://schemas.microsoft.com/office/drawing/2014/main" id="{9BA4FF14-B14E-477D-AE6A-EF7F72200A77}"/>
              </a:ext>
            </a:extLst>
          </p:cNvPr>
          <p:cNvPicPr>
            <a:picLocks noChangeAspect="1"/>
          </p:cNvPicPr>
          <p:nvPr/>
        </p:nvPicPr>
        <p:blipFill>
          <a:blip r:embed="rId4"/>
          <a:stretch>
            <a:fillRect/>
          </a:stretch>
        </p:blipFill>
        <p:spPr>
          <a:xfrm>
            <a:off x="4020633" y="2108436"/>
            <a:ext cx="1588167" cy="1292593"/>
          </a:xfrm>
          <a:prstGeom prst="rect">
            <a:avLst/>
          </a:prstGeom>
        </p:spPr>
      </p:pic>
      <p:sp>
        <p:nvSpPr>
          <p:cNvPr id="29" name="Rectángulo: esquinas redondeadas 28">
            <a:extLst>
              <a:ext uri="{FF2B5EF4-FFF2-40B4-BE49-F238E27FC236}">
                <a16:creationId xmlns:a16="http://schemas.microsoft.com/office/drawing/2014/main" id="{A3C21A62-C75A-4C7D-9475-3AB6477460DB}"/>
              </a:ext>
            </a:extLst>
          </p:cNvPr>
          <p:cNvSpPr/>
          <p:nvPr/>
        </p:nvSpPr>
        <p:spPr>
          <a:xfrm>
            <a:off x="1998186" y="3428999"/>
            <a:ext cx="7266130" cy="2956319"/>
          </a:xfrm>
          <a:prstGeom prst="roundRect">
            <a:avLst/>
          </a:prstGeom>
          <a:solidFill>
            <a:srgbClr val="10F8E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CO" sz="2400" dirty="0">
                <a:solidFill>
                  <a:schemeClr val="tx1"/>
                </a:solidFill>
              </a:rPr>
              <a:t>Palidez, fiebre, anorexia, adinamia, edema, astenia, perdida de peso.</a:t>
            </a:r>
          </a:p>
          <a:p>
            <a:pPr marL="285750" indent="-285750" algn="just">
              <a:buFont typeface="Arial" panose="020B0604020202020204" pitchFamily="34" charset="0"/>
              <a:buChar char="•"/>
            </a:pPr>
            <a:r>
              <a:rPr lang="es-CO" sz="2400" dirty="0">
                <a:solidFill>
                  <a:schemeClr val="tx1"/>
                </a:solidFill>
              </a:rPr>
              <a:t>Sangrado de piel y mucosas, linfadenopatías, fatiga, malestar  general.</a:t>
            </a:r>
          </a:p>
          <a:p>
            <a:pPr marL="285750" indent="-285750" algn="just">
              <a:buFont typeface="Arial" panose="020B0604020202020204" pitchFamily="34" charset="0"/>
              <a:buChar char="•"/>
            </a:pPr>
            <a:r>
              <a:rPr lang="es-CO" sz="2400" dirty="0">
                <a:solidFill>
                  <a:schemeClr val="tx1"/>
                </a:solidFill>
              </a:rPr>
              <a:t>Dolor óseo que puede comprometer la marcha, entre otros.</a:t>
            </a:r>
          </a:p>
          <a:p>
            <a:pPr marL="285750" indent="-285750" algn="just">
              <a:buFont typeface="Arial" panose="020B0604020202020204" pitchFamily="34" charset="0"/>
              <a:buChar char="•"/>
            </a:pPr>
            <a:r>
              <a:rPr lang="es-CO" sz="2400" b="1" dirty="0">
                <a:solidFill>
                  <a:srgbClr val="FF0000"/>
                </a:solidFill>
              </a:rPr>
              <a:t>Se debe llevar al niño al Centro de Salud o al Hospital mas cercano.</a:t>
            </a:r>
          </a:p>
        </p:txBody>
      </p:sp>
      <p:sp>
        <p:nvSpPr>
          <p:cNvPr id="30" name="Rectángulo 29">
            <a:extLst>
              <a:ext uri="{FF2B5EF4-FFF2-40B4-BE49-F238E27FC236}">
                <a16:creationId xmlns:a16="http://schemas.microsoft.com/office/drawing/2014/main" id="{9E89B410-EE6B-4F8D-B52F-AE7623344CC3}"/>
              </a:ext>
            </a:extLst>
          </p:cNvPr>
          <p:cNvSpPr/>
          <p:nvPr/>
        </p:nvSpPr>
        <p:spPr>
          <a:xfrm>
            <a:off x="5584759" y="2355189"/>
            <a:ext cx="3740768" cy="646331"/>
          </a:xfrm>
          <a:prstGeom prst="rect">
            <a:avLst/>
          </a:prstGeom>
        </p:spPr>
        <p:txBody>
          <a:bodyPr wrap="none">
            <a:spAutoFit/>
          </a:bodyPr>
          <a:lstStyle/>
          <a:p>
            <a:pPr marL="12700" lvl="0">
              <a:spcBef>
                <a:spcPts val="105"/>
              </a:spcBef>
            </a:pPr>
            <a:r>
              <a:rPr lang="es-CO" sz="3600" spc="-155" dirty="0">
                <a:solidFill>
                  <a:srgbClr val="001F5F"/>
                </a:solidFill>
                <a:latin typeface="Arial"/>
                <a:cs typeface="Arial"/>
              </a:rPr>
              <a:t>Signos </a:t>
            </a:r>
            <a:r>
              <a:rPr lang="es-CO" sz="3600" spc="-95" dirty="0">
                <a:solidFill>
                  <a:srgbClr val="001F5F"/>
                </a:solidFill>
                <a:latin typeface="Arial"/>
                <a:cs typeface="Arial"/>
              </a:rPr>
              <a:t>y</a:t>
            </a:r>
            <a:r>
              <a:rPr lang="es-CO" sz="3600" spc="-150" dirty="0">
                <a:solidFill>
                  <a:srgbClr val="001F5F"/>
                </a:solidFill>
                <a:latin typeface="Arial"/>
                <a:cs typeface="Arial"/>
              </a:rPr>
              <a:t> </a:t>
            </a:r>
            <a:r>
              <a:rPr lang="es-CO" sz="3600" spc="-130" dirty="0">
                <a:solidFill>
                  <a:srgbClr val="001F5F"/>
                </a:solidFill>
                <a:latin typeface="Arial"/>
                <a:cs typeface="Arial"/>
              </a:rPr>
              <a:t>Síntomas</a:t>
            </a:r>
            <a:endParaRPr lang="es-CO" sz="3600" dirty="0">
              <a:solidFill>
                <a:prstClr val="black"/>
              </a:solidFill>
              <a:latin typeface="Arial"/>
              <a:cs typeface="Arial"/>
            </a:endParaRPr>
          </a:p>
        </p:txBody>
      </p:sp>
    </p:spTree>
    <p:extLst>
      <p:ext uri="{BB962C8B-B14F-4D97-AF65-F5344CB8AC3E}">
        <p14:creationId xmlns:p14="http://schemas.microsoft.com/office/powerpoint/2010/main" val="4041240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C3EEDC7-121D-42A4-B267-206FFAEF459C}"/>
              </a:ext>
            </a:extLst>
          </p:cNvPr>
          <p:cNvSpPr txBox="1">
            <a:spLocks/>
          </p:cNvSpPr>
          <p:nvPr/>
        </p:nvSpPr>
        <p:spPr>
          <a:xfrm>
            <a:off x="838200" y="406293"/>
            <a:ext cx="10515600" cy="727695"/>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t/>
            </a:r>
            <a:br>
              <a:rPr lang="es-CO" dirty="0"/>
            </a:br>
            <a:r>
              <a:rPr lang="es-MX" sz="16000" b="1" dirty="0">
                <a:solidFill>
                  <a:schemeClr val="accent1"/>
                </a:solidFill>
              </a:rPr>
              <a:t>Ruta de atención para niños  con Leucemia</a:t>
            </a:r>
            <a:endParaRPr lang="es-CO" sz="16000" b="1" dirty="0">
              <a:solidFill>
                <a:schemeClr val="accent1"/>
              </a:solidFill>
            </a:endParaRPr>
          </a:p>
        </p:txBody>
      </p:sp>
      <p:sp>
        <p:nvSpPr>
          <p:cNvPr id="3" name="object 3">
            <a:extLst>
              <a:ext uri="{FF2B5EF4-FFF2-40B4-BE49-F238E27FC236}">
                <a16:creationId xmlns:a16="http://schemas.microsoft.com/office/drawing/2014/main" id="{7EF81625-C315-4196-A7F6-A245DD478279}"/>
              </a:ext>
            </a:extLst>
          </p:cNvPr>
          <p:cNvSpPr/>
          <p:nvPr/>
        </p:nvSpPr>
        <p:spPr>
          <a:xfrm>
            <a:off x="1227221" y="1380744"/>
            <a:ext cx="7061814" cy="658367"/>
          </a:xfrm>
          <a:prstGeom prst="rect">
            <a:avLst/>
          </a:prstGeom>
          <a:blipFill>
            <a:blip r:embed="rId2" cstate="print"/>
            <a:stretch>
              <a:fillRect/>
            </a:stretch>
          </a:blipFill>
        </p:spPr>
        <p:txBody>
          <a:bodyPr wrap="square" lIns="0" tIns="0" rIns="0" bIns="0" rtlCol="0"/>
          <a:lstStyle/>
          <a:p>
            <a:endParaRPr/>
          </a:p>
        </p:txBody>
      </p:sp>
      <p:sp>
        <p:nvSpPr>
          <p:cNvPr id="4" name="object 4">
            <a:extLst>
              <a:ext uri="{FF2B5EF4-FFF2-40B4-BE49-F238E27FC236}">
                <a16:creationId xmlns:a16="http://schemas.microsoft.com/office/drawing/2014/main" id="{6B8B5460-D1AD-4FA1-93C7-E626328A3251}"/>
              </a:ext>
            </a:extLst>
          </p:cNvPr>
          <p:cNvSpPr txBox="1"/>
          <p:nvPr/>
        </p:nvSpPr>
        <p:spPr>
          <a:xfrm>
            <a:off x="1842642" y="1415033"/>
            <a:ext cx="6218516" cy="505908"/>
          </a:xfrm>
          <a:prstGeom prst="rect">
            <a:avLst/>
          </a:prstGeom>
        </p:spPr>
        <p:txBody>
          <a:bodyPr vert="horz" wrap="square" lIns="0" tIns="13335" rIns="0" bIns="0" rtlCol="0">
            <a:spAutoFit/>
          </a:bodyPr>
          <a:lstStyle/>
          <a:p>
            <a:pPr marL="169545" marR="5080" indent="-157480">
              <a:lnSpc>
                <a:spcPct val="100000"/>
              </a:lnSpc>
              <a:spcBef>
                <a:spcPts val="105"/>
              </a:spcBef>
            </a:pPr>
            <a:r>
              <a:rPr sz="1400" b="1" spc="-45" dirty="0">
                <a:solidFill>
                  <a:srgbClr val="30859C"/>
                </a:solidFill>
                <a:latin typeface="Arial"/>
                <a:cs typeface="Arial"/>
              </a:rPr>
              <a:t>2. </a:t>
            </a:r>
            <a:r>
              <a:rPr sz="1600" b="1" spc="-150" dirty="0">
                <a:solidFill>
                  <a:srgbClr val="30859C"/>
                </a:solidFill>
                <a:latin typeface="Arial"/>
                <a:cs typeface="Arial"/>
              </a:rPr>
              <a:t>INSTITUCIONES </a:t>
            </a:r>
            <a:r>
              <a:rPr sz="1600" b="1" spc="-215" dirty="0">
                <a:solidFill>
                  <a:srgbClr val="30859C"/>
                </a:solidFill>
                <a:latin typeface="Arial"/>
                <a:cs typeface="Arial"/>
              </a:rPr>
              <a:t>PRESTADORAS </a:t>
            </a:r>
            <a:r>
              <a:rPr sz="1600" b="1" spc="-190" dirty="0">
                <a:solidFill>
                  <a:srgbClr val="30859C"/>
                </a:solidFill>
                <a:latin typeface="Arial"/>
                <a:cs typeface="Arial"/>
              </a:rPr>
              <a:t>DE </a:t>
            </a:r>
            <a:r>
              <a:rPr sz="1600" b="1" spc="-180" dirty="0">
                <a:solidFill>
                  <a:srgbClr val="30859C"/>
                </a:solidFill>
                <a:latin typeface="Arial"/>
                <a:cs typeface="Arial"/>
              </a:rPr>
              <a:t>SERVICIOS </a:t>
            </a:r>
            <a:r>
              <a:rPr sz="1600" b="1" spc="-190" dirty="0">
                <a:solidFill>
                  <a:srgbClr val="30859C"/>
                </a:solidFill>
                <a:latin typeface="Arial"/>
                <a:cs typeface="Arial"/>
              </a:rPr>
              <a:t>DE </a:t>
            </a:r>
            <a:r>
              <a:rPr sz="1600" b="1" spc="-200" dirty="0">
                <a:solidFill>
                  <a:srgbClr val="30859C"/>
                </a:solidFill>
                <a:latin typeface="Arial"/>
                <a:cs typeface="Arial"/>
              </a:rPr>
              <a:t>SALUD </a:t>
            </a:r>
            <a:r>
              <a:rPr sz="1600" b="1" spc="-30" dirty="0">
                <a:solidFill>
                  <a:srgbClr val="30859C"/>
                </a:solidFill>
                <a:latin typeface="Arial"/>
                <a:cs typeface="Arial"/>
              </a:rPr>
              <a:t>( </a:t>
            </a:r>
            <a:r>
              <a:rPr sz="1600" b="1" spc="-165" dirty="0">
                <a:solidFill>
                  <a:srgbClr val="30859C"/>
                </a:solidFill>
                <a:latin typeface="Arial"/>
                <a:cs typeface="Arial"/>
              </a:rPr>
              <a:t>IPS </a:t>
            </a:r>
            <a:r>
              <a:rPr sz="1600" b="1" spc="-30" dirty="0">
                <a:solidFill>
                  <a:srgbClr val="30859C"/>
                </a:solidFill>
                <a:latin typeface="Arial"/>
                <a:cs typeface="Arial"/>
              </a:rPr>
              <a:t>)  </a:t>
            </a:r>
            <a:r>
              <a:rPr sz="1600" b="1" spc="-175" dirty="0">
                <a:solidFill>
                  <a:srgbClr val="30859C"/>
                </a:solidFill>
                <a:latin typeface="Arial"/>
                <a:cs typeface="Arial"/>
              </a:rPr>
              <a:t>CON </a:t>
            </a:r>
            <a:r>
              <a:rPr sz="1600" b="1" spc="-180" dirty="0">
                <a:solidFill>
                  <a:srgbClr val="30859C"/>
                </a:solidFill>
                <a:latin typeface="Arial"/>
                <a:cs typeface="Arial"/>
              </a:rPr>
              <a:t>SERVICIOS </a:t>
            </a:r>
            <a:r>
              <a:rPr sz="1600" b="1" spc="-190" dirty="0">
                <a:solidFill>
                  <a:srgbClr val="30859C"/>
                </a:solidFill>
                <a:latin typeface="Arial"/>
                <a:cs typeface="Arial"/>
              </a:rPr>
              <a:t>DE </a:t>
            </a:r>
            <a:r>
              <a:rPr sz="1600" b="1" spc="-225" dirty="0">
                <a:solidFill>
                  <a:srgbClr val="30859C"/>
                </a:solidFill>
                <a:latin typeface="Arial"/>
                <a:cs typeface="Arial"/>
              </a:rPr>
              <a:t>BAJA </a:t>
            </a:r>
            <a:r>
              <a:rPr sz="1600" b="1" spc="-204" dirty="0">
                <a:solidFill>
                  <a:srgbClr val="30859C"/>
                </a:solidFill>
                <a:latin typeface="Arial"/>
                <a:cs typeface="Arial"/>
              </a:rPr>
              <a:t>Y </a:t>
            </a:r>
            <a:r>
              <a:rPr sz="1600" b="1" spc="-110" dirty="0">
                <a:solidFill>
                  <a:srgbClr val="30859C"/>
                </a:solidFill>
                <a:latin typeface="Arial"/>
                <a:cs typeface="Arial"/>
              </a:rPr>
              <a:t>MEDIANA</a:t>
            </a:r>
            <a:r>
              <a:rPr sz="1600" b="1" spc="-280" dirty="0">
                <a:solidFill>
                  <a:srgbClr val="30859C"/>
                </a:solidFill>
                <a:latin typeface="Arial"/>
                <a:cs typeface="Arial"/>
              </a:rPr>
              <a:t> </a:t>
            </a:r>
            <a:r>
              <a:rPr sz="1600" b="1" spc="-170" dirty="0">
                <a:solidFill>
                  <a:srgbClr val="30859C"/>
                </a:solidFill>
                <a:latin typeface="Arial"/>
                <a:cs typeface="Arial"/>
              </a:rPr>
              <a:t>COMPLEJIDAD</a:t>
            </a:r>
            <a:endParaRPr sz="1600" dirty="0">
              <a:latin typeface="Arial"/>
              <a:cs typeface="Arial"/>
            </a:endParaRPr>
          </a:p>
        </p:txBody>
      </p:sp>
      <p:sp>
        <p:nvSpPr>
          <p:cNvPr id="5" name="object 7">
            <a:extLst>
              <a:ext uri="{FF2B5EF4-FFF2-40B4-BE49-F238E27FC236}">
                <a16:creationId xmlns:a16="http://schemas.microsoft.com/office/drawing/2014/main" id="{787F3A1A-6599-41DD-B252-91AFF54B2513}"/>
              </a:ext>
            </a:extLst>
          </p:cNvPr>
          <p:cNvSpPr/>
          <p:nvPr/>
        </p:nvSpPr>
        <p:spPr>
          <a:xfrm>
            <a:off x="1347174" y="3107952"/>
            <a:ext cx="9409058" cy="2513764"/>
          </a:xfrm>
          <a:prstGeom prst="rect">
            <a:avLst/>
          </a:prstGeom>
          <a:blipFill>
            <a:blip r:embed="rId3" cstate="print"/>
            <a:stretch>
              <a:fillRect/>
            </a:stretch>
          </a:blipFill>
        </p:spPr>
        <p:txBody>
          <a:bodyPr wrap="square" lIns="0" tIns="0" rIns="0" bIns="0" rtlCol="0"/>
          <a:lstStyle/>
          <a:p>
            <a:pPr marL="299085" indent="-286385">
              <a:lnSpc>
                <a:spcPct val="100000"/>
              </a:lnSpc>
              <a:spcBef>
                <a:spcPts val="100"/>
              </a:spcBef>
              <a:buFont typeface="Wingdings"/>
              <a:buChar char=""/>
              <a:tabLst>
                <a:tab pos="299085" algn="l"/>
                <a:tab pos="299720" algn="l"/>
              </a:tabLst>
            </a:pPr>
            <a:r>
              <a:rPr lang="es-MX" spc="-85" dirty="0">
                <a:solidFill>
                  <a:srgbClr val="001F5F"/>
                </a:solidFill>
                <a:latin typeface="Arial"/>
                <a:cs typeface="Arial"/>
              </a:rPr>
              <a:t>Evaluación </a:t>
            </a:r>
            <a:r>
              <a:rPr lang="es-MX" spc="-75" dirty="0">
                <a:solidFill>
                  <a:srgbClr val="001F5F"/>
                </a:solidFill>
                <a:latin typeface="Arial"/>
                <a:cs typeface="Arial"/>
              </a:rPr>
              <a:t>Clínica: </a:t>
            </a:r>
            <a:r>
              <a:rPr lang="es-MX" spc="-114" dirty="0">
                <a:solidFill>
                  <a:srgbClr val="001F5F"/>
                </a:solidFill>
                <a:latin typeface="Arial"/>
                <a:cs typeface="Arial"/>
              </a:rPr>
              <a:t>AIEPI: </a:t>
            </a:r>
            <a:r>
              <a:rPr lang="es-MX" spc="-65" dirty="0">
                <a:solidFill>
                  <a:srgbClr val="001F5F"/>
                </a:solidFill>
                <a:latin typeface="Arial"/>
                <a:cs typeface="Arial"/>
              </a:rPr>
              <a:t>Detección </a:t>
            </a:r>
            <a:r>
              <a:rPr lang="es-MX" spc="-50" dirty="0">
                <a:solidFill>
                  <a:srgbClr val="001F5F"/>
                </a:solidFill>
                <a:latin typeface="Arial"/>
                <a:cs typeface="Arial"/>
              </a:rPr>
              <a:t>temprana </a:t>
            </a:r>
            <a:r>
              <a:rPr lang="es-MX" spc="-40" dirty="0">
                <a:solidFill>
                  <a:srgbClr val="001F5F"/>
                </a:solidFill>
                <a:latin typeface="Arial"/>
                <a:cs typeface="Arial"/>
              </a:rPr>
              <a:t>del </a:t>
            </a:r>
            <a:r>
              <a:rPr lang="es-MX" spc="-80" dirty="0">
                <a:solidFill>
                  <a:srgbClr val="001F5F"/>
                </a:solidFill>
                <a:latin typeface="Arial"/>
                <a:cs typeface="Arial"/>
              </a:rPr>
              <a:t>cáncer </a:t>
            </a:r>
            <a:r>
              <a:rPr lang="es-MX" spc="-65" dirty="0">
                <a:solidFill>
                  <a:srgbClr val="001F5F"/>
                </a:solidFill>
                <a:latin typeface="Arial"/>
                <a:cs typeface="Arial"/>
              </a:rPr>
              <a:t>en </a:t>
            </a:r>
            <a:r>
              <a:rPr lang="es-MX" spc="-70" dirty="0">
                <a:solidFill>
                  <a:srgbClr val="001F5F"/>
                </a:solidFill>
                <a:latin typeface="Arial"/>
                <a:cs typeface="Arial"/>
              </a:rPr>
              <a:t>menores de 18</a:t>
            </a:r>
            <a:r>
              <a:rPr lang="es-MX" spc="-30" dirty="0">
                <a:solidFill>
                  <a:srgbClr val="001F5F"/>
                </a:solidFill>
                <a:latin typeface="Arial"/>
                <a:cs typeface="Arial"/>
              </a:rPr>
              <a:t> </a:t>
            </a:r>
            <a:r>
              <a:rPr lang="es-MX" spc="-90" dirty="0">
                <a:solidFill>
                  <a:srgbClr val="001F5F"/>
                </a:solidFill>
                <a:latin typeface="Arial"/>
                <a:cs typeface="Arial"/>
              </a:rPr>
              <a:t>años</a:t>
            </a:r>
            <a:endParaRPr lang="es-MX" dirty="0">
              <a:latin typeface="Arial"/>
              <a:cs typeface="Arial"/>
            </a:endParaRPr>
          </a:p>
          <a:p>
            <a:pPr marL="299085" indent="-286385">
              <a:lnSpc>
                <a:spcPct val="100000"/>
              </a:lnSpc>
              <a:buFont typeface="Wingdings"/>
              <a:buChar char=""/>
              <a:tabLst>
                <a:tab pos="299085" algn="l"/>
                <a:tab pos="299720" algn="l"/>
              </a:tabLst>
            </a:pPr>
            <a:r>
              <a:rPr lang="es-MX" spc="-114" dirty="0">
                <a:solidFill>
                  <a:srgbClr val="001F5F"/>
                </a:solidFill>
                <a:latin typeface="Arial"/>
                <a:cs typeface="Arial"/>
              </a:rPr>
              <a:t>Exámenes </a:t>
            </a:r>
            <a:r>
              <a:rPr lang="es-MX" spc="-70" dirty="0">
                <a:solidFill>
                  <a:srgbClr val="001F5F"/>
                </a:solidFill>
                <a:latin typeface="Arial"/>
                <a:cs typeface="Arial"/>
              </a:rPr>
              <a:t>de</a:t>
            </a:r>
            <a:r>
              <a:rPr lang="es-MX" spc="-45" dirty="0">
                <a:solidFill>
                  <a:srgbClr val="001F5F"/>
                </a:solidFill>
                <a:latin typeface="Arial"/>
                <a:cs typeface="Arial"/>
              </a:rPr>
              <a:t> </a:t>
            </a:r>
            <a:r>
              <a:rPr lang="es-MX" spc="-55" dirty="0">
                <a:solidFill>
                  <a:srgbClr val="001F5F"/>
                </a:solidFill>
                <a:latin typeface="Arial"/>
                <a:cs typeface="Arial"/>
              </a:rPr>
              <a:t>diagnóstico</a:t>
            </a:r>
            <a:endParaRPr lang="es-MX" dirty="0">
              <a:latin typeface="Arial"/>
              <a:cs typeface="Arial"/>
            </a:endParaRPr>
          </a:p>
          <a:p>
            <a:pPr marL="299085" indent="-286385">
              <a:lnSpc>
                <a:spcPct val="100000"/>
              </a:lnSpc>
              <a:spcBef>
                <a:spcPts val="5"/>
              </a:spcBef>
              <a:buFont typeface="Wingdings"/>
              <a:buChar char=""/>
              <a:tabLst>
                <a:tab pos="299085" algn="l"/>
                <a:tab pos="299720" algn="l"/>
              </a:tabLst>
            </a:pPr>
            <a:r>
              <a:rPr lang="es-MX" spc="-145" dirty="0">
                <a:solidFill>
                  <a:srgbClr val="001F5F"/>
                </a:solidFill>
                <a:latin typeface="Arial"/>
                <a:cs typeface="Arial"/>
              </a:rPr>
              <a:t>Si </a:t>
            </a:r>
            <a:r>
              <a:rPr lang="es-MX" spc="-85" dirty="0">
                <a:solidFill>
                  <a:srgbClr val="001F5F"/>
                </a:solidFill>
                <a:latin typeface="Arial"/>
                <a:cs typeface="Arial"/>
              </a:rPr>
              <a:t>hay </a:t>
            </a:r>
            <a:r>
              <a:rPr lang="es-MX" spc="-95" dirty="0">
                <a:solidFill>
                  <a:srgbClr val="001F5F"/>
                </a:solidFill>
                <a:latin typeface="Arial"/>
                <a:cs typeface="Arial"/>
              </a:rPr>
              <a:t>sospecha </a:t>
            </a:r>
            <a:r>
              <a:rPr lang="es-MX" spc="-65" dirty="0">
                <a:solidFill>
                  <a:srgbClr val="001F5F"/>
                </a:solidFill>
                <a:latin typeface="Arial"/>
                <a:cs typeface="Arial"/>
              </a:rPr>
              <a:t>de </a:t>
            </a:r>
            <a:r>
              <a:rPr lang="es-MX" spc="-85" dirty="0">
                <a:solidFill>
                  <a:srgbClr val="001F5F"/>
                </a:solidFill>
                <a:latin typeface="Arial"/>
                <a:cs typeface="Arial"/>
              </a:rPr>
              <a:t>Leucemia </a:t>
            </a:r>
            <a:r>
              <a:rPr lang="es-MX" spc="-65" dirty="0">
                <a:solidFill>
                  <a:srgbClr val="001F5F"/>
                </a:solidFill>
                <a:latin typeface="Arial"/>
                <a:cs typeface="Arial"/>
              </a:rPr>
              <a:t>en </a:t>
            </a:r>
            <a:r>
              <a:rPr lang="es-MX" spc="-40" dirty="0">
                <a:solidFill>
                  <a:srgbClr val="001F5F"/>
                </a:solidFill>
                <a:latin typeface="Arial"/>
                <a:cs typeface="Arial"/>
              </a:rPr>
              <a:t>el niño, </a:t>
            </a:r>
            <a:r>
              <a:rPr lang="es-MX" b="1" spc="-95" dirty="0">
                <a:solidFill>
                  <a:srgbClr val="001F5F"/>
                </a:solidFill>
                <a:latin typeface="Arial"/>
                <a:cs typeface="Arial"/>
              </a:rPr>
              <a:t>remisión </a:t>
            </a:r>
            <a:r>
              <a:rPr lang="es-MX" b="1" spc="-75" dirty="0">
                <a:solidFill>
                  <a:srgbClr val="001F5F"/>
                </a:solidFill>
                <a:latin typeface="Arial"/>
                <a:cs typeface="Arial"/>
              </a:rPr>
              <a:t>inmediata </a:t>
            </a:r>
            <a:r>
              <a:rPr lang="es-MX" spc="-105" dirty="0">
                <a:solidFill>
                  <a:srgbClr val="001F5F"/>
                </a:solidFill>
                <a:latin typeface="Arial"/>
                <a:cs typeface="Arial"/>
              </a:rPr>
              <a:t>a </a:t>
            </a:r>
            <a:r>
              <a:rPr lang="es-MX" spc="-70" dirty="0">
                <a:solidFill>
                  <a:srgbClr val="001F5F"/>
                </a:solidFill>
                <a:latin typeface="Arial"/>
                <a:cs typeface="Arial"/>
              </a:rPr>
              <a:t>una </a:t>
            </a:r>
            <a:r>
              <a:rPr lang="es-MX" spc="-185" dirty="0">
                <a:solidFill>
                  <a:srgbClr val="001F5F"/>
                </a:solidFill>
                <a:latin typeface="Arial"/>
                <a:cs typeface="Arial"/>
              </a:rPr>
              <a:t>IPS</a:t>
            </a:r>
            <a:r>
              <a:rPr lang="es-MX" spc="-60" dirty="0">
                <a:solidFill>
                  <a:srgbClr val="001F5F"/>
                </a:solidFill>
                <a:latin typeface="Arial"/>
                <a:cs typeface="Arial"/>
              </a:rPr>
              <a:t> </a:t>
            </a:r>
            <a:r>
              <a:rPr lang="es-MX" spc="-75" dirty="0">
                <a:solidFill>
                  <a:srgbClr val="001F5F"/>
                </a:solidFill>
                <a:latin typeface="Arial"/>
                <a:cs typeface="Arial"/>
              </a:rPr>
              <a:t>con</a:t>
            </a:r>
            <a:endParaRPr lang="es-MX" dirty="0">
              <a:latin typeface="Arial"/>
              <a:cs typeface="Arial"/>
            </a:endParaRPr>
          </a:p>
          <a:p>
            <a:pPr marL="299085">
              <a:lnSpc>
                <a:spcPct val="100000"/>
              </a:lnSpc>
            </a:pPr>
            <a:r>
              <a:rPr lang="es-MX" spc="-65" dirty="0">
                <a:solidFill>
                  <a:srgbClr val="001F5F"/>
                </a:solidFill>
                <a:latin typeface="Arial"/>
                <a:cs typeface="Arial"/>
              </a:rPr>
              <a:t>servicios </a:t>
            </a:r>
            <a:r>
              <a:rPr lang="es-MX" spc="-70" dirty="0">
                <a:solidFill>
                  <a:srgbClr val="001F5F"/>
                </a:solidFill>
                <a:latin typeface="Arial"/>
                <a:cs typeface="Arial"/>
              </a:rPr>
              <a:t>de </a:t>
            </a:r>
            <a:r>
              <a:rPr lang="es-MX" spc="-35" dirty="0">
                <a:solidFill>
                  <a:srgbClr val="001F5F"/>
                </a:solidFill>
                <a:latin typeface="Arial"/>
                <a:cs typeface="Arial"/>
              </a:rPr>
              <a:t>alta</a:t>
            </a:r>
            <a:r>
              <a:rPr lang="es-MX" spc="-114" dirty="0">
                <a:solidFill>
                  <a:srgbClr val="001F5F"/>
                </a:solidFill>
                <a:latin typeface="Arial"/>
                <a:cs typeface="Arial"/>
              </a:rPr>
              <a:t> </a:t>
            </a:r>
            <a:r>
              <a:rPr lang="es-MX" spc="-45" dirty="0">
                <a:solidFill>
                  <a:srgbClr val="001F5F"/>
                </a:solidFill>
                <a:latin typeface="Arial"/>
                <a:cs typeface="Arial"/>
              </a:rPr>
              <a:t>complejidad</a:t>
            </a:r>
            <a:endParaRPr lang="es-MX" dirty="0">
              <a:latin typeface="Arial"/>
              <a:cs typeface="Arial"/>
            </a:endParaRPr>
          </a:p>
          <a:p>
            <a:pPr marL="299085" marR="621030" indent="-286385">
              <a:lnSpc>
                <a:spcPct val="100000"/>
              </a:lnSpc>
              <a:buFont typeface="Wingdings"/>
              <a:buChar char=""/>
              <a:tabLst>
                <a:tab pos="299085" algn="l"/>
                <a:tab pos="299720" algn="l"/>
              </a:tabLst>
            </a:pPr>
            <a:r>
              <a:rPr lang="es-MX" spc="-40" dirty="0">
                <a:solidFill>
                  <a:srgbClr val="001F5F"/>
                </a:solidFill>
                <a:latin typeface="Arial"/>
                <a:cs typeface="Arial"/>
              </a:rPr>
              <a:t>Notificación del </a:t>
            </a:r>
            <a:r>
              <a:rPr lang="es-MX" spc="-110" dirty="0">
                <a:solidFill>
                  <a:srgbClr val="001F5F"/>
                </a:solidFill>
                <a:latin typeface="Arial"/>
                <a:cs typeface="Arial"/>
              </a:rPr>
              <a:t>caso a </a:t>
            </a:r>
            <a:r>
              <a:rPr lang="es-MX" spc="-50" dirty="0">
                <a:solidFill>
                  <a:srgbClr val="001F5F"/>
                </a:solidFill>
                <a:latin typeface="Arial"/>
                <a:cs typeface="Arial"/>
              </a:rPr>
              <a:t>la </a:t>
            </a:r>
            <a:r>
              <a:rPr lang="es-MX" spc="-254" dirty="0">
                <a:solidFill>
                  <a:srgbClr val="001F5F"/>
                </a:solidFill>
                <a:latin typeface="Arial"/>
                <a:cs typeface="Arial"/>
              </a:rPr>
              <a:t>EPS </a:t>
            </a:r>
            <a:r>
              <a:rPr lang="es-MX" spc="-40" dirty="0">
                <a:solidFill>
                  <a:srgbClr val="001F5F"/>
                </a:solidFill>
                <a:latin typeface="Arial"/>
                <a:cs typeface="Arial"/>
              </a:rPr>
              <a:t>del </a:t>
            </a:r>
            <a:r>
              <a:rPr lang="es-MX" spc="-30" dirty="0">
                <a:solidFill>
                  <a:srgbClr val="001F5F"/>
                </a:solidFill>
                <a:latin typeface="Arial"/>
                <a:cs typeface="Arial"/>
              </a:rPr>
              <a:t>niño </a:t>
            </a:r>
            <a:r>
              <a:rPr lang="es-MX" spc="-65" dirty="0">
                <a:solidFill>
                  <a:srgbClr val="001F5F"/>
                </a:solidFill>
                <a:latin typeface="Arial"/>
                <a:cs typeface="Arial"/>
              </a:rPr>
              <a:t>y </a:t>
            </a:r>
            <a:r>
              <a:rPr lang="es-MX" spc="-50" dirty="0">
                <a:solidFill>
                  <a:srgbClr val="001F5F"/>
                </a:solidFill>
                <a:latin typeface="Arial"/>
                <a:cs typeface="Arial"/>
              </a:rPr>
              <a:t>al </a:t>
            </a:r>
            <a:r>
              <a:rPr lang="es-MX" spc="-90" dirty="0">
                <a:solidFill>
                  <a:srgbClr val="001F5F"/>
                </a:solidFill>
                <a:latin typeface="Arial"/>
                <a:cs typeface="Arial"/>
              </a:rPr>
              <a:t>Sistema </a:t>
            </a:r>
            <a:r>
              <a:rPr lang="es-MX" spc="-70" dirty="0">
                <a:solidFill>
                  <a:srgbClr val="001F5F"/>
                </a:solidFill>
                <a:latin typeface="Arial"/>
                <a:cs typeface="Arial"/>
              </a:rPr>
              <a:t>de </a:t>
            </a:r>
            <a:r>
              <a:rPr lang="es-MX" spc="-65" dirty="0">
                <a:solidFill>
                  <a:srgbClr val="001F5F"/>
                </a:solidFill>
                <a:latin typeface="Arial"/>
                <a:cs typeface="Arial"/>
              </a:rPr>
              <a:t>Vigilancia Nacional  </a:t>
            </a:r>
            <a:r>
              <a:rPr lang="es-MX" spc="-120" dirty="0">
                <a:solidFill>
                  <a:srgbClr val="001F5F"/>
                </a:solidFill>
                <a:latin typeface="Arial"/>
                <a:cs typeface="Arial"/>
              </a:rPr>
              <a:t>(SIVIGILA) </a:t>
            </a:r>
            <a:r>
              <a:rPr lang="es-MX" spc="-65" dirty="0">
                <a:solidFill>
                  <a:srgbClr val="001F5F"/>
                </a:solidFill>
                <a:latin typeface="Arial"/>
                <a:cs typeface="Arial"/>
              </a:rPr>
              <a:t>como </a:t>
            </a:r>
            <a:r>
              <a:rPr lang="es-MX" b="1" spc="-215" dirty="0">
                <a:solidFill>
                  <a:srgbClr val="001F5F"/>
                </a:solidFill>
                <a:latin typeface="Arial"/>
                <a:cs typeface="Arial"/>
              </a:rPr>
              <a:t>CASO PROBABLE </a:t>
            </a:r>
            <a:r>
              <a:rPr lang="es-MX" spc="-40" dirty="0">
                <a:solidFill>
                  <a:srgbClr val="001F5F"/>
                </a:solidFill>
                <a:latin typeface="Arial"/>
                <a:cs typeface="Arial"/>
              </a:rPr>
              <a:t>, </a:t>
            </a:r>
            <a:r>
              <a:rPr lang="es-MX" spc="-70" dirty="0">
                <a:solidFill>
                  <a:srgbClr val="001F5F"/>
                </a:solidFill>
                <a:latin typeface="Arial"/>
                <a:cs typeface="Arial"/>
              </a:rPr>
              <a:t>para </a:t>
            </a:r>
            <a:r>
              <a:rPr lang="es-MX" spc="-30" dirty="0">
                <a:solidFill>
                  <a:srgbClr val="001F5F"/>
                </a:solidFill>
                <a:latin typeface="Arial"/>
                <a:cs typeface="Arial"/>
              </a:rPr>
              <a:t>iniciar </a:t>
            </a:r>
            <a:r>
              <a:rPr lang="es-MX" spc="-55" dirty="0">
                <a:solidFill>
                  <a:srgbClr val="001F5F"/>
                </a:solidFill>
                <a:latin typeface="Arial"/>
                <a:cs typeface="Arial"/>
              </a:rPr>
              <a:t>seguimiento </a:t>
            </a:r>
            <a:r>
              <a:rPr lang="es-MX" spc="-40" dirty="0">
                <a:solidFill>
                  <a:srgbClr val="001F5F"/>
                </a:solidFill>
                <a:latin typeface="Arial"/>
                <a:cs typeface="Arial"/>
              </a:rPr>
              <a:t>del</a:t>
            </a:r>
            <a:r>
              <a:rPr lang="es-MX" spc="-240" dirty="0">
                <a:solidFill>
                  <a:srgbClr val="001F5F"/>
                </a:solidFill>
                <a:latin typeface="Arial"/>
                <a:cs typeface="Arial"/>
              </a:rPr>
              <a:t> </a:t>
            </a:r>
            <a:r>
              <a:rPr lang="es-MX" spc="-95" dirty="0">
                <a:solidFill>
                  <a:srgbClr val="001F5F"/>
                </a:solidFill>
                <a:latin typeface="Arial"/>
                <a:cs typeface="Arial"/>
              </a:rPr>
              <a:t>caso.</a:t>
            </a:r>
            <a:endParaRPr lang="es-MX" dirty="0">
              <a:latin typeface="Arial"/>
              <a:cs typeface="Arial"/>
            </a:endParaRPr>
          </a:p>
        </p:txBody>
      </p:sp>
      <p:sp>
        <p:nvSpPr>
          <p:cNvPr id="6" name="object 11">
            <a:extLst>
              <a:ext uri="{FF2B5EF4-FFF2-40B4-BE49-F238E27FC236}">
                <a16:creationId xmlns:a16="http://schemas.microsoft.com/office/drawing/2014/main" id="{8549D4EB-C4A9-498E-8885-55F33B4E33D5}"/>
              </a:ext>
            </a:extLst>
          </p:cNvPr>
          <p:cNvSpPr/>
          <p:nvPr/>
        </p:nvSpPr>
        <p:spPr>
          <a:xfrm>
            <a:off x="1287016" y="5621716"/>
            <a:ext cx="9529373" cy="852233"/>
          </a:xfrm>
          <a:prstGeom prst="rect">
            <a:avLst/>
          </a:prstGeom>
          <a:blipFill>
            <a:blip r:embed="rId4" cstate="print"/>
            <a:stretch>
              <a:fillRect/>
            </a:stretch>
          </a:blipFill>
        </p:spPr>
        <p:txBody>
          <a:bodyPr wrap="square" lIns="0" tIns="0" rIns="0" bIns="0" rtlCol="0"/>
          <a:lstStyle/>
          <a:p>
            <a:pPr algn="ctr">
              <a:lnSpc>
                <a:spcPct val="100000"/>
              </a:lnSpc>
              <a:spcBef>
                <a:spcPts val="100"/>
              </a:spcBef>
            </a:pPr>
            <a:r>
              <a:rPr lang="es-MX" spc="-25" dirty="0">
                <a:solidFill>
                  <a:srgbClr val="FFFFFF"/>
                </a:solidFill>
                <a:latin typeface="Arial"/>
                <a:cs typeface="Arial"/>
              </a:rPr>
              <a:t>Inicia </a:t>
            </a:r>
            <a:r>
              <a:rPr lang="es-MX" spc="-30" dirty="0">
                <a:solidFill>
                  <a:srgbClr val="FFFFFF"/>
                </a:solidFill>
                <a:latin typeface="Arial"/>
                <a:cs typeface="Arial"/>
              </a:rPr>
              <a:t>Hito </a:t>
            </a:r>
            <a:r>
              <a:rPr lang="es-MX" spc="-60" dirty="0">
                <a:solidFill>
                  <a:srgbClr val="FFFFFF"/>
                </a:solidFill>
                <a:latin typeface="Arial"/>
                <a:cs typeface="Arial"/>
              </a:rPr>
              <a:t>No. </a:t>
            </a:r>
            <a:r>
              <a:rPr lang="es-MX" spc="-45" dirty="0">
                <a:solidFill>
                  <a:srgbClr val="FFFFFF"/>
                </a:solidFill>
                <a:latin typeface="Arial"/>
                <a:cs typeface="Arial"/>
              </a:rPr>
              <a:t>1: </a:t>
            </a:r>
            <a:r>
              <a:rPr lang="es-MX" spc="-70" dirty="0">
                <a:solidFill>
                  <a:srgbClr val="FFFFFF"/>
                </a:solidFill>
                <a:latin typeface="Arial"/>
                <a:cs typeface="Arial"/>
              </a:rPr>
              <a:t>Tiempo </a:t>
            </a:r>
            <a:r>
              <a:rPr lang="es-MX" spc="-30" dirty="0">
                <a:solidFill>
                  <a:srgbClr val="FFFFFF"/>
                </a:solidFill>
                <a:latin typeface="Arial"/>
                <a:cs typeface="Arial"/>
              </a:rPr>
              <a:t>entre </a:t>
            </a:r>
            <a:r>
              <a:rPr lang="es-MX" spc="-65" dirty="0">
                <a:solidFill>
                  <a:srgbClr val="FFFFFF"/>
                </a:solidFill>
                <a:latin typeface="Arial"/>
                <a:cs typeface="Arial"/>
              </a:rPr>
              <a:t>Diagnóstico </a:t>
            </a:r>
            <a:r>
              <a:rPr lang="es-MX" spc="-50" dirty="0">
                <a:solidFill>
                  <a:srgbClr val="FFFFFF"/>
                </a:solidFill>
                <a:latin typeface="Arial"/>
                <a:cs typeface="Arial"/>
              </a:rPr>
              <a:t>probable </a:t>
            </a:r>
            <a:r>
              <a:rPr lang="es-MX" spc="-65" dirty="0">
                <a:solidFill>
                  <a:srgbClr val="FFFFFF"/>
                </a:solidFill>
                <a:latin typeface="Arial"/>
                <a:cs typeface="Arial"/>
              </a:rPr>
              <a:t>y </a:t>
            </a:r>
            <a:r>
              <a:rPr lang="es-MX" spc="-55" dirty="0">
                <a:solidFill>
                  <a:srgbClr val="FFFFFF"/>
                </a:solidFill>
                <a:latin typeface="Arial"/>
                <a:cs typeface="Arial"/>
              </a:rPr>
              <a:t>diagnóstico </a:t>
            </a:r>
            <a:r>
              <a:rPr lang="es-MX" spc="-45" dirty="0">
                <a:solidFill>
                  <a:srgbClr val="FFFFFF"/>
                </a:solidFill>
                <a:latin typeface="Arial"/>
                <a:cs typeface="Arial"/>
              </a:rPr>
              <a:t>confirmado</a:t>
            </a:r>
            <a:r>
              <a:rPr lang="es-MX" spc="-240" dirty="0">
                <a:solidFill>
                  <a:srgbClr val="FFFFFF"/>
                </a:solidFill>
                <a:latin typeface="Arial"/>
                <a:cs typeface="Arial"/>
              </a:rPr>
              <a:t> </a:t>
            </a:r>
            <a:r>
              <a:rPr lang="es-MX" spc="-70" dirty="0">
                <a:solidFill>
                  <a:srgbClr val="FFFFFF"/>
                </a:solidFill>
                <a:latin typeface="Arial"/>
                <a:cs typeface="Arial"/>
              </a:rPr>
              <a:t>de</a:t>
            </a:r>
            <a:endParaRPr lang="es-MX" dirty="0">
              <a:latin typeface="Arial"/>
              <a:cs typeface="Arial"/>
            </a:endParaRPr>
          </a:p>
          <a:p>
            <a:pPr marL="1905" algn="ctr">
              <a:lnSpc>
                <a:spcPct val="100000"/>
              </a:lnSpc>
              <a:spcBef>
                <a:spcPts val="5"/>
              </a:spcBef>
            </a:pPr>
            <a:r>
              <a:rPr lang="es-MX" spc="-85" dirty="0">
                <a:solidFill>
                  <a:srgbClr val="FFFFFF"/>
                </a:solidFill>
                <a:latin typeface="Arial"/>
                <a:cs typeface="Arial"/>
              </a:rPr>
              <a:t>Leucemia</a:t>
            </a:r>
            <a:endParaRPr lang="es-MX" dirty="0">
              <a:latin typeface="Arial"/>
              <a:cs typeface="Arial"/>
            </a:endParaRPr>
          </a:p>
        </p:txBody>
      </p:sp>
      <p:sp>
        <p:nvSpPr>
          <p:cNvPr id="7" name="object 57">
            <a:extLst>
              <a:ext uri="{FF2B5EF4-FFF2-40B4-BE49-F238E27FC236}">
                <a16:creationId xmlns:a16="http://schemas.microsoft.com/office/drawing/2014/main" id="{1A525EDB-DDA2-48D4-B6D4-5507AC966C47}"/>
              </a:ext>
            </a:extLst>
          </p:cNvPr>
          <p:cNvSpPr/>
          <p:nvPr/>
        </p:nvSpPr>
        <p:spPr>
          <a:xfrm>
            <a:off x="1485454" y="2039112"/>
            <a:ext cx="714375" cy="1028680"/>
          </a:xfrm>
          <a:prstGeom prst="rect">
            <a:avLst/>
          </a:prstGeom>
          <a:blipFill>
            <a:blip r:embed="rId5" cstate="print"/>
            <a:stretch>
              <a:fillRect/>
            </a:stretch>
          </a:blipFill>
        </p:spPr>
        <p:txBody>
          <a:bodyPr wrap="square" lIns="0" tIns="0" rIns="0" bIns="0" rtlCol="0"/>
          <a:lstStyle/>
          <a:p>
            <a:endParaRPr/>
          </a:p>
        </p:txBody>
      </p:sp>
      <p:sp>
        <p:nvSpPr>
          <p:cNvPr id="8" name="object 20">
            <a:extLst>
              <a:ext uri="{FF2B5EF4-FFF2-40B4-BE49-F238E27FC236}">
                <a16:creationId xmlns:a16="http://schemas.microsoft.com/office/drawing/2014/main" id="{9E2CA427-E002-435C-900B-2D3D307F8AEC}"/>
              </a:ext>
            </a:extLst>
          </p:cNvPr>
          <p:cNvSpPr/>
          <p:nvPr/>
        </p:nvSpPr>
        <p:spPr>
          <a:xfrm>
            <a:off x="10926762" y="5194679"/>
            <a:ext cx="854075" cy="854075"/>
          </a:xfrm>
          <a:prstGeom prst="rect">
            <a:avLst/>
          </a:prstGeom>
          <a:blipFill>
            <a:blip r:embed="rId6" cstate="print"/>
            <a:stretch>
              <a:fillRect/>
            </a:stretch>
          </a:blipFill>
        </p:spPr>
        <p:txBody>
          <a:bodyPr wrap="square" lIns="0" tIns="0" rIns="0" bIns="0" rtlCol="0"/>
          <a:lstStyle/>
          <a:p>
            <a:endParaRPr/>
          </a:p>
        </p:txBody>
      </p:sp>
      <p:sp>
        <p:nvSpPr>
          <p:cNvPr id="9" name="object 59">
            <a:extLst>
              <a:ext uri="{FF2B5EF4-FFF2-40B4-BE49-F238E27FC236}">
                <a16:creationId xmlns:a16="http://schemas.microsoft.com/office/drawing/2014/main" id="{18114324-9EA3-452F-A2F0-527D06B69531}"/>
              </a:ext>
            </a:extLst>
          </p:cNvPr>
          <p:cNvSpPr/>
          <p:nvPr/>
        </p:nvSpPr>
        <p:spPr>
          <a:xfrm>
            <a:off x="2199829" y="2059192"/>
            <a:ext cx="1085850" cy="1028680"/>
          </a:xfrm>
          <a:prstGeom prst="rect">
            <a:avLst/>
          </a:prstGeom>
          <a:blipFill>
            <a:blip r:embed="rId7" cstate="print"/>
            <a:stretch>
              <a:fillRect/>
            </a:stretch>
          </a:blipFill>
        </p:spPr>
        <p:txBody>
          <a:bodyPr wrap="square" lIns="0" tIns="0" rIns="0" bIns="0" rtlCol="0"/>
          <a:lstStyle/>
          <a:p>
            <a:endParaRPr/>
          </a:p>
        </p:txBody>
      </p:sp>
      <p:sp>
        <p:nvSpPr>
          <p:cNvPr id="10" name="object 18">
            <a:extLst>
              <a:ext uri="{FF2B5EF4-FFF2-40B4-BE49-F238E27FC236}">
                <a16:creationId xmlns:a16="http://schemas.microsoft.com/office/drawing/2014/main" id="{EB77A10D-1812-4D65-AE38-82FBF045C234}"/>
              </a:ext>
            </a:extLst>
          </p:cNvPr>
          <p:cNvSpPr/>
          <p:nvPr/>
        </p:nvSpPr>
        <p:spPr>
          <a:xfrm>
            <a:off x="3435628" y="2513265"/>
            <a:ext cx="827532" cy="315467"/>
          </a:xfrm>
          <a:prstGeom prst="rect">
            <a:avLst/>
          </a:prstGeom>
          <a:blipFill>
            <a:blip r:embed="rId8" cstate="print"/>
            <a:stretch>
              <a:fillRect/>
            </a:stretch>
          </a:blipFill>
        </p:spPr>
        <p:txBody>
          <a:bodyPr wrap="square" lIns="0" tIns="0" rIns="0" bIns="0" rtlCol="0"/>
          <a:lstStyle/>
          <a:p>
            <a:endParaRPr dirty="0"/>
          </a:p>
        </p:txBody>
      </p:sp>
      <p:sp>
        <p:nvSpPr>
          <p:cNvPr id="11" name="object 15">
            <a:extLst>
              <a:ext uri="{FF2B5EF4-FFF2-40B4-BE49-F238E27FC236}">
                <a16:creationId xmlns:a16="http://schemas.microsoft.com/office/drawing/2014/main" id="{8C47CADC-A5C7-442E-B249-FD8DA4838570}"/>
              </a:ext>
            </a:extLst>
          </p:cNvPr>
          <p:cNvSpPr/>
          <p:nvPr/>
        </p:nvSpPr>
        <p:spPr>
          <a:xfrm>
            <a:off x="4349054" y="2084476"/>
            <a:ext cx="818147" cy="942975"/>
          </a:xfrm>
          <a:prstGeom prst="rect">
            <a:avLst/>
          </a:prstGeom>
          <a:blipFill>
            <a:blip r:embed="rId9" cstate="print"/>
            <a:stretch>
              <a:fillRect/>
            </a:stretch>
          </a:blipFill>
        </p:spPr>
        <p:txBody>
          <a:bodyPr wrap="square" lIns="0" tIns="0" rIns="0" bIns="0" rtlCol="0"/>
          <a:lstStyle/>
          <a:p>
            <a:endParaRPr dirty="0"/>
          </a:p>
        </p:txBody>
      </p:sp>
      <p:sp>
        <p:nvSpPr>
          <p:cNvPr id="12" name="object 19">
            <a:extLst>
              <a:ext uri="{FF2B5EF4-FFF2-40B4-BE49-F238E27FC236}">
                <a16:creationId xmlns:a16="http://schemas.microsoft.com/office/drawing/2014/main" id="{E9B90830-DFF8-4F0E-88C9-8600F9145F92}"/>
              </a:ext>
            </a:extLst>
          </p:cNvPr>
          <p:cNvSpPr/>
          <p:nvPr/>
        </p:nvSpPr>
        <p:spPr>
          <a:xfrm>
            <a:off x="5334464" y="2513264"/>
            <a:ext cx="896112" cy="315467"/>
          </a:xfrm>
          <a:prstGeom prst="rect">
            <a:avLst/>
          </a:prstGeom>
          <a:blipFill>
            <a:blip r:embed="rId10" cstate="print"/>
            <a:stretch>
              <a:fillRect/>
            </a:stretch>
          </a:blipFill>
        </p:spPr>
        <p:txBody>
          <a:bodyPr wrap="square" lIns="0" tIns="0" rIns="0" bIns="0" rtlCol="0"/>
          <a:lstStyle/>
          <a:p>
            <a:endParaRPr/>
          </a:p>
        </p:txBody>
      </p:sp>
      <p:sp>
        <p:nvSpPr>
          <p:cNvPr id="13" name="object 13">
            <a:extLst>
              <a:ext uri="{FF2B5EF4-FFF2-40B4-BE49-F238E27FC236}">
                <a16:creationId xmlns:a16="http://schemas.microsoft.com/office/drawing/2014/main" id="{A1823259-C940-4E6B-B523-C480854AFC5E}"/>
              </a:ext>
            </a:extLst>
          </p:cNvPr>
          <p:cNvSpPr/>
          <p:nvPr/>
        </p:nvSpPr>
        <p:spPr>
          <a:xfrm>
            <a:off x="6397839" y="2053412"/>
            <a:ext cx="1101852" cy="1014984"/>
          </a:xfrm>
          <a:prstGeom prst="rect">
            <a:avLst/>
          </a:prstGeom>
          <a:blipFill>
            <a:blip r:embed="rId11"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25695727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836E4-5A6D-4336-ACC2-4994A5D350EF}"/>
              </a:ext>
            </a:extLst>
          </p:cNvPr>
          <p:cNvSpPr txBox="1">
            <a:spLocks/>
          </p:cNvSpPr>
          <p:nvPr/>
        </p:nvSpPr>
        <p:spPr>
          <a:xfrm>
            <a:off x="838200" y="406293"/>
            <a:ext cx="10515600" cy="727695"/>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t/>
            </a:r>
            <a:br>
              <a:rPr lang="es-CO" dirty="0"/>
            </a:br>
            <a:r>
              <a:rPr lang="es-MX" sz="16000" b="1" dirty="0">
                <a:solidFill>
                  <a:schemeClr val="accent1"/>
                </a:solidFill>
              </a:rPr>
              <a:t>Ruta de atención para niños  con Leucemia</a:t>
            </a:r>
            <a:endParaRPr lang="es-CO" sz="16000" b="1" dirty="0">
              <a:solidFill>
                <a:schemeClr val="accent1"/>
              </a:solidFill>
            </a:endParaRPr>
          </a:p>
        </p:txBody>
      </p:sp>
      <p:sp>
        <p:nvSpPr>
          <p:cNvPr id="3" name="object 3">
            <a:extLst>
              <a:ext uri="{FF2B5EF4-FFF2-40B4-BE49-F238E27FC236}">
                <a16:creationId xmlns:a16="http://schemas.microsoft.com/office/drawing/2014/main" id="{97E5212A-541F-4F99-8D89-78C2247C7550}"/>
              </a:ext>
            </a:extLst>
          </p:cNvPr>
          <p:cNvSpPr/>
          <p:nvPr/>
        </p:nvSpPr>
        <p:spPr>
          <a:xfrm>
            <a:off x="1133892" y="1151002"/>
            <a:ext cx="9673389" cy="1127949"/>
          </a:xfrm>
          <a:prstGeom prst="rect">
            <a:avLst/>
          </a:prstGeom>
          <a:blipFill>
            <a:blip r:embed="rId2" cstate="print"/>
            <a:stretch>
              <a:fillRect/>
            </a:stretch>
          </a:blipFill>
        </p:spPr>
        <p:txBody>
          <a:bodyPr wrap="square" lIns="0" tIns="0" rIns="0" bIns="0" rtlCol="0"/>
          <a:lstStyle/>
          <a:p>
            <a:pPr marL="12700">
              <a:lnSpc>
                <a:spcPct val="100000"/>
              </a:lnSpc>
              <a:spcBef>
                <a:spcPts val="105"/>
              </a:spcBef>
            </a:pPr>
            <a:r>
              <a:rPr lang="es-MX" b="1" dirty="0">
                <a:solidFill>
                  <a:srgbClr val="FFFFFF"/>
                </a:solidFill>
                <a:latin typeface="Arial"/>
                <a:cs typeface="Arial"/>
              </a:rPr>
              <a:t>. </a:t>
            </a:r>
          </a:p>
          <a:p>
            <a:pPr marL="12700">
              <a:lnSpc>
                <a:spcPct val="100000"/>
              </a:lnSpc>
              <a:spcBef>
                <a:spcPts val="105"/>
              </a:spcBef>
            </a:pPr>
            <a:r>
              <a:rPr lang="es-MX" b="1" dirty="0">
                <a:solidFill>
                  <a:srgbClr val="FFFFFF"/>
                </a:solidFill>
                <a:latin typeface="Arial"/>
                <a:cs typeface="Arial"/>
              </a:rPr>
              <a:t>     3.  IPS CON </a:t>
            </a:r>
            <a:r>
              <a:rPr lang="es-MX" b="1" spc="-5" dirty="0">
                <a:solidFill>
                  <a:srgbClr val="FFFFFF"/>
                </a:solidFill>
                <a:latin typeface="Arial"/>
                <a:cs typeface="Arial"/>
              </a:rPr>
              <a:t>SERVICIOS DE </a:t>
            </a:r>
            <a:r>
              <a:rPr lang="es-MX" b="1" spc="-65" dirty="0">
                <a:solidFill>
                  <a:srgbClr val="FFFFFF"/>
                </a:solidFill>
                <a:latin typeface="Arial"/>
                <a:cs typeface="Arial"/>
              </a:rPr>
              <a:t>ALTA </a:t>
            </a:r>
            <a:r>
              <a:rPr lang="es-MX" b="1" spc="-5" dirty="0">
                <a:solidFill>
                  <a:srgbClr val="FFFFFF"/>
                </a:solidFill>
                <a:latin typeface="Arial"/>
                <a:cs typeface="Arial"/>
              </a:rPr>
              <a:t>COMPLEJIDAD </a:t>
            </a:r>
            <a:r>
              <a:rPr lang="es-MX" b="1" dirty="0">
                <a:solidFill>
                  <a:srgbClr val="FFFFFF"/>
                </a:solidFill>
                <a:latin typeface="Arial"/>
                <a:cs typeface="Arial"/>
              </a:rPr>
              <a:t>Y/O</a:t>
            </a:r>
            <a:r>
              <a:rPr lang="es-MX" b="1" spc="-60" dirty="0">
                <a:solidFill>
                  <a:srgbClr val="FFFFFF"/>
                </a:solidFill>
                <a:latin typeface="Arial"/>
                <a:cs typeface="Arial"/>
              </a:rPr>
              <a:t> </a:t>
            </a:r>
            <a:r>
              <a:rPr lang="es-MX" b="1" spc="-10" dirty="0">
                <a:solidFill>
                  <a:srgbClr val="FFFFFF"/>
                </a:solidFill>
                <a:latin typeface="Arial"/>
                <a:cs typeface="Arial"/>
              </a:rPr>
              <a:t>UNIDADES  </a:t>
            </a:r>
            <a:r>
              <a:rPr lang="es-MX" b="1" spc="-5" dirty="0">
                <a:solidFill>
                  <a:srgbClr val="FFFFFF"/>
                </a:solidFill>
                <a:latin typeface="Arial"/>
                <a:cs typeface="Arial"/>
              </a:rPr>
              <a:t>DE </a:t>
            </a:r>
            <a:r>
              <a:rPr lang="es-MX" b="1" spc="-20" dirty="0">
                <a:solidFill>
                  <a:srgbClr val="FFFFFF"/>
                </a:solidFill>
                <a:latin typeface="Arial"/>
                <a:cs typeface="Arial"/>
              </a:rPr>
              <a:t>ATENCIÓN </a:t>
            </a:r>
            <a:r>
              <a:rPr lang="es-MX" b="1" spc="-5" dirty="0">
                <a:solidFill>
                  <a:srgbClr val="FFFFFF"/>
                </a:solidFill>
                <a:latin typeface="Arial"/>
                <a:cs typeface="Arial"/>
              </a:rPr>
              <a:t>DE              CÁNCER </a:t>
            </a:r>
            <a:r>
              <a:rPr lang="es-MX" b="1" spc="-20" dirty="0">
                <a:solidFill>
                  <a:srgbClr val="FFFFFF"/>
                </a:solidFill>
                <a:latin typeface="Arial"/>
                <a:cs typeface="Arial"/>
              </a:rPr>
              <a:t>INFANTIL</a:t>
            </a:r>
            <a:r>
              <a:rPr lang="es-MX" b="1" spc="-15" dirty="0">
                <a:solidFill>
                  <a:srgbClr val="FFFFFF"/>
                </a:solidFill>
                <a:latin typeface="Arial"/>
                <a:cs typeface="Arial"/>
              </a:rPr>
              <a:t> </a:t>
            </a:r>
            <a:r>
              <a:rPr lang="es-MX" b="1" spc="-10" dirty="0">
                <a:solidFill>
                  <a:srgbClr val="FFFFFF"/>
                </a:solidFill>
                <a:latin typeface="Arial"/>
                <a:cs typeface="Arial"/>
              </a:rPr>
              <a:t>(UACAI)</a:t>
            </a:r>
            <a:endParaRPr lang="es-MX" dirty="0">
              <a:latin typeface="Arial"/>
              <a:cs typeface="Arial"/>
            </a:endParaRPr>
          </a:p>
        </p:txBody>
      </p:sp>
      <p:sp>
        <p:nvSpPr>
          <p:cNvPr id="4" name="object 18">
            <a:extLst>
              <a:ext uri="{FF2B5EF4-FFF2-40B4-BE49-F238E27FC236}">
                <a16:creationId xmlns:a16="http://schemas.microsoft.com/office/drawing/2014/main" id="{D883F548-CE9F-4011-9855-B9013E03BDDC}"/>
              </a:ext>
            </a:extLst>
          </p:cNvPr>
          <p:cNvSpPr/>
          <p:nvPr/>
        </p:nvSpPr>
        <p:spPr>
          <a:xfrm>
            <a:off x="1677923" y="2189988"/>
            <a:ext cx="1175003" cy="1211580"/>
          </a:xfrm>
          <a:prstGeom prst="rect">
            <a:avLst/>
          </a:prstGeom>
          <a:blipFill>
            <a:blip r:embed="rId3" cstate="print"/>
            <a:stretch>
              <a:fillRect/>
            </a:stretch>
          </a:blipFill>
        </p:spPr>
        <p:txBody>
          <a:bodyPr wrap="square" lIns="0" tIns="0" rIns="0" bIns="0" rtlCol="0"/>
          <a:lstStyle/>
          <a:p>
            <a:endParaRPr dirty="0"/>
          </a:p>
        </p:txBody>
      </p:sp>
      <p:sp>
        <p:nvSpPr>
          <p:cNvPr id="5" name="object 48">
            <a:extLst>
              <a:ext uri="{FF2B5EF4-FFF2-40B4-BE49-F238E27FC236}">
                <a16:creationId xmlns:a16="http://schemas.microsoft.com/office/drawing/2014/main" id="{B663ADCC-00F1-4809-9939-F850CC9AF256}"/>
              </a:ext>
            </a:extLst>
          </p:cNvPr>
          <p:cNvSpPr/>
          <p:nvPr/>
        </p:nvSpPr>
        <p:spPr>
          <a:xfrm>
            <a:off x="3048793" y="2190229"/>
            <a:ext cx="654050" cy="873125"/>
          </a:xfrm>
          <a:prstGeom prst="rect">
            <a:avLst/>
          </a:prstGeom>
          <a:blipFill>
            <a:blip r:embed="rId4" cstate="print"/>
            <a:stretch>
              <a:fillRect/>
            </a:stretch>
          </a:blipFill>
        </p:spPr>
        <p:txBody>
          <a:bodyPr wrap="square" lIns="0" tIns="0" rIns="0" bIns="0" rtlCol="0"/>
          <a:lstStyle/>
          <a:p>
            <a:endParaRPr/>
          </a:p>
        </p:txBody>
      </p:sp>
      <p:sp>
        <p:nvSpPr>
          <p:cNvPr id="6" name="object 50">
            <a:extLst>
              <a:ext uri="{FF2B5EF4-FFF2-40B4-BE49-F238E27FC236}">
                <a16:creationId xmlns:a16="http://schemas.microsoft.com/office/drawing/2014/main" id="{0D8B4865-E7D3-46F3-A86B-98BE86D73E4A}"/>
              </a:ext>
            </a:extLst>
          </p:cNvPr>
          <p:cNvSpPr/>
          <p:nvPr/>
        </p:nvSpPr>
        <p:spPr>
          <a:xfrm>
            <a:off x="3898710" y="2266428"/>
            <a:ext cx="539750" cy="720725"/>
          </a:xfrm>
          <a:prstGeom prst="rect">
            <a:avLst/>
          </a:prstGeom>
          <a:blipFill>
            <a:blip r:embed="rId4" cstate="print"/>
            <a:stretch>
              <a:fillRect/>
            </a:stretch>
          </a:blipFill>
        </p:spPr>
        <p:txBody>
          <a:bodyPr wrap="square" lIns="0" tIns="0" rIns="0" bIns="0" rtlCol="0"/>
          <a:lstStyle/>
          <a:p>
            <a:endParaRPr dirty="0"/>
          </a:p>
        </p:txBody>
      </p:sp>
      <p:sp>
        <p:nvSpPr>
          <p:cNvPr id="7" name="object 52">
            <a:extLst>
              <a:ext uri="{FF2B5EF4-FFF2-40B4-BE49-F238E27FC236}">
                <a16:creationId xmlns:a16="http://schemas.microsoft.com/office/drawing/2014/main" id="{C2529E53-6203-4CB9-B175-A084B480121F}"/>
              </a:ext>
            </a:extLst>
          </p:cNvPr>
          <p:cNvSpPr/>
          <p:nvPr/>
        </p:nvSpPr>
        <p:spPr>
          <a:xfrm>
            <a:off x="3702843" y="3041999"/>
            <a:ext cx="539750" cy="719137"/>
          </a:xfrm>
          <a:prstGeom prst="rect">
            <a:avLst/>
          </a:prstGeom>
          <a:blipFill>
            <a:blip r:embed="rId4" cstate="print"/>
            <a:stretch>
              <a:fillRect/>
            </a:stretch>
          </a:blipFill>
        </p:spPr>
        <p:txBody>
          <a:bodyPr wrap="square" lIns="0" tIns="0" rIns="0" bIns="0" rtlCol="0"/>
          <a:lstStyle/>
          <a:p>
            <a:endParaRPr dirty="0"/>
          </a:p>
        </p:txBody>
      </p:sp>
      <p:sp>
        <p:nvSpPr>
          <p:cNvPr id="9" name="object 12">
            <a:extLst>
              <a:ext uri="{FF2B5EF4-FFF2-40B4-BE49-F238E27FC236}">
                <a16:creationId xmlns:a16="http://schemas.microsoft.com/office/drawing/2014/main" id="{DF648A4E-AC5D-4E96-8D9F-B41F29FA18B9}"/>
              </a:ext>
            </a:extLst>
          </p:cNvPr>
          <p:cNvSpPr/>
          <p:nvPr/>
        </p:nvSpPr>
        <p:spPr>
          <a:xfrm>
            <a:off x="5765800" y="2303255"/>
            <a:ext cx="660400" cy="579437"/>
          </a:xfrm>
          <a:prstGeom prst="rect">
            <a:avLst/>
          </a:prstGeom>
          <a:blipFill>
            <a:blip r:embed="rId5" cstate="print"/>
            <a:stretch>
              <a:fillRect/>
            </a:stretch>
          </a:blipFill>
        </p:spPr>
        <p:txBody>
          <a:bodyPr wrap="square" lIns="0" tIns="0" rIns="0" bIns="0" rtlCol="0"/>
          <a:lstStyle/>
          <a:p>
            <a:endParaRPr/>
          </a:p>
        </p:txBody>
      </p:sp>
      <p:sp>
        <p:nvSpPr>
          <p:cNvPr id="11" name="object 15">
            <a:extLst>
              <a:ext uri="{FF2B5EF4-FFF2-40B4-BE49-F238E27FC236}">
                <a16:creationId xmlns:a16="http://schemas.microsoft.com/office/drawing/2014/main" id="{4B69D8CC-8611-42F7-85D9-EB79474D26FE}"/>
              </a:ext>
            </a:extLst>
          </p:cNvPr>
          <p:cNvSpPr/>
          <p:nvPr/>
        </p:nvSpPr>
        <p:spPr>
          <a:xfrm>
            <a:off x="5795962" y="2982266"/>
            <a:ext cx="600075" cy="739775"/>
          </a:xfrm>
          <a:prstGeom prst="rect">
            <a:avLst/>
          </a:prstGeom>
          <a:blipFill>
            <a:blip r:embed="rId6" cstate="print"/>
            <a:stretch>
              <a:fillRect/>
            </a:stretch>
          </a:blipFill>
        </p:spPr>
        <p:txBody>
          <a:bodyPr wrap="square" lIns="0" tIns="0" rIns="0" bIns="0" rtlCol="0"/>
          <a:lstStyle/>
          <a:p>
            <a:endParaRPr/>
          </a:p>
        </p:txBody>
      </p:sp>
      <p:sp>
        <p:nvSpPr>
          <p:cNvPr id="12" name="object 17">
            <a:extLst>
              <a:ext uri="{FF2B5EF4-FFF2-40B4-BE49-F238E27FC236}">
                <a16:creationId xmlns:a16="http://schemas.microsoft.com/office/drawing/2014/main" id="{996A6CCB-F174-4AC9-9832-0408B2095087}"/>
              </a:ext>
            </a:extLst>
          </p:cNvPr>
          <p:cNvSpPr/>
          <p:nvPr/>
        </p:nvSpPr>
        <p:spPr>
          <a:xfrm>
            <a:off x="4525957" y="3208844"/>
            <a:ext cx="1010285" cy="385445"/>
          </a:xfrm>
          <a:custGeom>
            <a:avLst/>
            <a:gdLst/>
            <a:ahLst/>
            <a:cxnLst/>
            <a:rect l="l" t="t" r="r" b="b"/>
            <a:pathLst>
              <a:path w="1010285" h="385444">
                <a:moveTo>
                  <a:pt x="974158" y="360171"/>
                </a:moveTo>
                <a:lnTo>
                  <a:pt x="907034" y="372745"/>
                </a:lnTo>
                <a:lnTo>
                  <a:pt x="904748" y="376047"/>
                </a:lnTo>
                <a:lnTo>
                  <a:pt x="906018" y="382905"/>
                </a:lnTo>
                <a:lnTo>
                  <a:pt x="909447" y="385191"/>
                </a:lnTo>
                <a:lnTo>
                  <a:pt x="1001427" y="368046"/>
                </a:lnTo>
                <a:lnTo>
                  <a:pt x="996188" y="368046"/>
                </a:lnTo>
                <a:lnTo>
                  <a:pt x="974158" y="360171"/>
                </a:lnTo>
                <a:close/>
              </a:path>
              <a:path w="1010285" h="385444">
                <a:moveTo>
                  <a:pt x="986542" y="357851"/>
                </a:moveTo>
                <a:lnTo>
                  <a:pt x="974158" y="360171"/>
                </a:lnTo>
                <a:lnTo>
                  <a:pt x="996188" y="368046"/>
                </a:lnTo>
                <a:lnTo>
                  <a:pt x="996877" y="366141"/>
                </a:lnTo>
                <a:lnTo>
                  <a:pt x="993521" y="366141"/>
                </a:lnTo>
                <a:lnTo>
                  <a:pt x="986542" y="357851"/>
                </a:lnTo>
                <a:close/>
              </a:path>
              <a:path w="1010285" h="385444">
                <a:moveTo>
                  <a:pt x="940181" y="287528"/>
                </a:moveTo>
                <a:lnTo>
                  <a:pt x="937513" y="289687"/>
                </a:lnTo>
                <a:lnTo>
                  <a:pt x="934847" y="291973"/>
                </a:lnTo>
                <a:lnTo>
                  <a:pt x="934466" y="296037"/>
                </a:lnTo>
                <a:lnTo>
                  <a:pt x="936751" y="298704"/>
                </a:lnTo>
                <a:lnTo>
                  <a:pt x="978432" y="348217"/>
                </a:lnTo>
                <a:lnTo>
                  <a:pt x="1000506" y="356108"/>
                </a:lnTo>
                <a:lnTo>
                  <a:pt x="996188" y="368046"/>
                </a:lnTo>
                <a:lnTo>
                  <a:pt x="1001427" y="368046"/>
                </a:lnTo>
                <a:lnTo>
                  <a:pt x="1010285" y="366395"/>
                </a:lnTo>
                <a:lnTo>
                  <a:pt x="946404" y="290449"/>
                </a:lnTo>
                <a:lnTo>
                  <a:pt x="944245" y="287782"/>
                </a:lnTo>
                <a:lnTo>
                  <a:pt x="940181" y="287528"/>
                </a:lnTo>
                <a:close/>
              </a:path>
              <a:path w="1010285" h="385444">
                <a:moveTo>
                  <a:pt x="997204" y="355854"/>
                </a:moveTo>
                <a:lnTo>
                  <a:pt x="986542" y="357851"/>
                </a:lnTo>
                <a:lnTo>
                  <a:pt x="993521" y="366141"/>
                </a:lnTo>
                <a:lnTo>
                  <a:pt x="997204" y="355854"/>
                </a:lnTo>
                <a:close/>
              </a:path>
              <a:path w="1010285" h="385444">
                <a:moveTo>
                  <a:pt x="999795" y="355854"/>
                </a:moveTo>
                <a:lnTo>
                  <a:pt x="997204" y="355854"/>
                </a:lnTo>
                <a:lnTo>
                  <a:pt x="993521" y="366141"/>
                </a:lnTo>
                <a:lnTo>
                  <a:pt x="996877" y="366141"/>
                </a:lnTo>
                <a:lnTo>
                  <a:pt x="1000506" y="356108"/>
                </a:lnTo>
                <a:lnTo>
                  <a:pt x="999795" y="355854"/>
                </a:lnTo>
                <a:close/>
              </a:path>
              <a:path w="1010285" h="385444">
                <a:moveTo>
                  <a:pt x="4318" y="0"/>
                </a:moveTo>
                <a:lnTo>
                  <a:pt x="0" y="11938"/>
                </a:lnTo>
                <a:lnTo>
                  <a:pt x="974158" y="360171"/>
                </a:lnTo>
                <a:lnTo>
                  <a:pt x="986542" y="357851"/>
                </a:lnTo>
                <a:lnTo>
                  <a:pt x="978432" y="348217"/>
                </a:lnTo>
                <a:lnTo>
                  <a:pt x="4318" y="0"/>
                </a:lnTo>
                <a:close/>
              </a:path>
              <a:path w="1010285" h="385444">
                <a:moveTo>
                  <a:pt x="978432" y="348217"/>
                </a:moveTo>
                <a:lnTo>
                  <a:pt x="986542" y="357851"/>
                </a:lnTo>
                <a:lnTo>
                  <a:pt x="997204" y="355854"/>
                </a:lnTo>
                <a:lnTo>
                  <a:pt x="999795" y="355854"/>
                </a:lnTo>
                <a:lnTo>
                  <a:pt x="978432" y="348217"/>
                </a:lnTo>
                <a:close/>
              </a:path>
            </a:pathLst>
          </a:custGeom>
          <a:solidFill>
            <a:srgbClr val="497DBA"/>
          </a:solidFill>
        </p:spPr>
        <p:txBody>
          <a:bodyPr wrap="square" lIns="0" tIns="0" rIns="0" bIns="0" rtlCol="0"/>
          <a:lstStyle/>
          <a:p>
            <a:endParaRPr dirty="0"/>
          </a:p>
        </p:txBody>
      </p:sp>
      <p:sp>
        <p:nvSpPr>
          <p:cNvPr id="13" name="object 17">
            <a:extLst>
              <a:ext uri="{FF2B5EF4-FFF2-40B4-BE49-F238E27FC236}">
                <a16:creationId xmlns:a16="http://schemas.microsoft.com/office/drawing/2014/main" id="{F2B34158-33BB-4BDB-AD38-C253A56156DC}"/>
              </a:ext>
            </a:extLst>
          </p:cNvPr>
          <p:cNvSpPr/>
          <p:nvPr/>
        </p:nvSpPr>
        <p:spPr>
          <a:xfrm rot="18785268">
            <a:off x="4519580" y="2789543"/>
            <a:ext cx="1010285" cy="385445"/>
          </a:xfrm>
          <a:custGeom>
            <a:avLst/>
            <a:gdLst/>
            <a:ahLst/>
            <a:cxnLst/>
            <a:rect l="l" t="t" r="r" b="b"/>
            <a:pathLst>
              <a:path w="1010285" h="385444">
                <a:moveTo>
                  <a:pt x="974158" y="360171"/>
                </a:moveTo>
                <a:lnTo>
                  <a:pt x="907034" y="372745"/>
                </a:lnTo>
                <a:lnTo>
                  <a:pt x="904748" y="376047"/>
                </a:lnTo>
                <a:lnTo>
                  <a:pt x="906018" y="382905"/>
                </a:lnTo>
                <a:lnTo>
                  <a:pt x="909447" y="385191"/>
                </a:lnTo>
                <a:lnTo>
                  <a:pt x="1001427" y="368046"/>
                </a:lnTo>
                <a:lnTo>
                  <a:pt x="996188" y="368046"/>
                </a:lnTo>
                <a:lnTo>
                  <a:pt x="974158" y="360171"/>
                </a:lnTo>
                <a:close/>
              </a:path>
              <a:path w="1010285" h="385444">
                <a:moveTo>
                  <a:pt x="986542" y="357851"/>
                </a:moveTo>
                <a:lnTo>
                  <a:pt x="974158" y="360171"/>
                </a:lnTo>
                <a:lnTo>
                  <a:pt x="996188" y="368046"/>
                </a:lnTo>
                <a:lnTo>
                  <a:pt x="996877" y="366141"/>
                </a:lnTo>
                <a:lnTo>
                  <a:pt x="993521" y="366141"/>
                </a:lnTo>
                <a:lnTo>
                  <a:pt x="986542" y="357851"/>
                </a:lnTo>
                <a:close/>
              </a:path>
              <a:path w="1010285" h="385444">
                <a:moveTo>
                  <a:pt x="940181" y="287528"/>
                </a:moveTo>
                <a:lnTo>
                  <a:pt x="937513" y="289687"/>
                </a:lnTo>
                <a:lnTo>
                  <a:pt x="934847" y="291973"/>
                </a:lnTo>
                <a:lnTo>
                  <a:pt x="934466" y="296037"/>
                </a:lnTo>
                <a:lnTo>
                  <a:pt x="936751" y="298704"/>
                </a:lnTo>
                <a:lnTo>
                  <a:pt x="978432" y="348217"/>
                </a:lnTo>
                <a:lnTo>
                  <a:pt x="1000506" y="356108"/>
                </a:lnTo>
                <a:lnTo>
                  <a:pt x="996188" y="368046"/>
                </a:lnTo>
                <a:lnTo>
                  <a:pt x="1001427" y="368046"/>
                </a:lnTo>
                <a:lnTo>
                  <a:pt x="1010285" y="366395"/>
                </a:lnTo>
                <a:lnTo>
                  <a:pt x="946404" y="290449"/>
                </a:lnTo>
                <a:lnTo>
                  <a:pt x="944245" y="287782"/>
                </a:lnTo>
                <a:lnTo>
                  <a:pt x="940181" y="287528"/>
                </a:lnTo>
                <a:close/>
              </a:path>
              <a:path w="1010285" h="385444">
                <a:moveTo>
                  <a:pt x="997204" y="355854"/>
                </a:moveTo>
                <a:lnTo>
                  <a:pt x="986542" y="357851"/>
                </a:lnTo>
                <a:lnTo>
                  <a:pt x="993521" y="366141"/>
                </a:lnTo>
                <a:lnTo>
                  <a:pt x="997204" y="355854"/>
                </a:lnTo>
                <a:close/>
              </a:path>
              <a:path w="1010285" h="385444">
                <a:moveTo>
                  <a:pt x="999795" y="355854"/>
                </a:moveTo>
                <a:lnTo>
                  <a:pt x="997204" y="355854"/>
                </a:lnTo>
                <a:lnTo>
                  <a:pt x="993521" y="366141"/>
                </a:lnTo>
                <a:lnTo>
                  <a:pt x="996877" y="366141"/>
                </a:lnTo>
                <a:lnTo>
                  <a:pt x="1000506" y="356108"/>
                </a:lnTo>
                <a:lnTo>
                  <a:pt x="999795" y="355854"/>
                </a:lnTo>
                <a:close/>
              </a:path>
              <a:path w="1010285" h="385444">
                <a:moveTo>
                  <a:pt x="4318" y="0"/>
                </a:moveTo>
                <a:lnTo>
                  <a:pt x="0" y="11938"/>
                </a:lnTo>
                <a:lnTo>
                  <a:pt x="974158" y="360171"/>
                </a:lnTo>
                <a:lnTo>
                  <a:pt x="986542" y="357851"/>
                </a:lnTo>
                <a:lnTo>
                  <a:pt x="978432" y="348217"/>
                </a:lnTo>
                <a:lnTo>
                  <a:pt x="4318" y="0"/>
                </a:lnTo>
                <a:close/>
              </a:path>
              <a:path w="1010285" h="385444">
                <a:moveTo>
                  <a:pt x="978432" y="348217"/>
                </a:moveTo>
                <a:lnTo>
                  <a:pt x="986542" y="357851"/>
                </a:lnTo>
                <a:lnTo>
                  <a:pt x="997204" y="355854"/>
                </a:lnTo>
                <a:lnTo>
                  <a:pt x="999795" y="355854"/>
                </a:lnTo>
                <a:lnTo>
                  <a:pt x="978432" y="348217"/>
                </a:lnTo>
                <a:close/>
              </a:path>
            </a:pathLst>
          </a:custGeom>
          <a:solidFill>
            <a:srgbClr val="497DBA"/>
          </a:solidFill>
        </p:spPr>
        <p:txBody>
          <a:bodyPr wrap="square" lIns="0" tIns="0" rIns="0" bIns="0" rtlCol="0"/>
          <a:lstStyle/>
          <a:p>
            <a:endParaRPr dirty="0"/>
          </a:p>
        </p:txBody>
      </p:sp>
      <p:pic>
        <p:nvPicPr>
          <p:cNvPr id="14" name="Imagen 13">
            <a:extLst>
              <a:ext uri="{FF2B5EF4-FFF2-40B4-BE49-F238E27FC236}">
                <a16:creationId xmlns:a16="http://schemas.microsoft.com/office/drawing/2014/main" id="{6FFA3468-BCDD-4F23-8695-BE86288ABC0B}"/>
              </a:ext>
            </a:extLst>
          </p:cNvPr>
          <p:cNvPicPr>
            <a:picLocks noChangeAspect="1"/>
          </p:cNvPicPr>
          <p:nvPr/>
        </p:nvPicPr>
        <p:blipFill>
          <a:blip r:embed="rId7"/>
          <a:stretch>
            <a:fillRect/>
          </a:stretch>
        </p:blipFill>
        <p:spPr>
          <a:xfrm>
            <a:off x="9759980" y="4788627"/>
            <a:ext cx="853514" cy="853514"/>
          </a:xfrm>
          <a:prstGeom prst="rect">
            <a:avLst/>
          </a:prstGeom>
        </p:spPr>
      </p:pic>
      <p:sp>
        <p:nvSpPr>
          <p:cNvPr id="15" name="object 5">
            <a:extLst>
              <a:ext uri="{FF2B5EF4-FFF2-40B4-BE49-F238E27FC236}">
                <a16:creationId xmlns:a16="http://schemas.microsoft.com/office/drawing/2014/main" id="{82A85E07-66F1-4D46-8381-36CF7FE545F4}"/>
              </a:ext>
            </a:extLst>
          </p:cNvPr>
          <p:cNvSpPr/>
          <p:nvPr/>
        </p:nvSpPr>
        <p:spPr>
          <a:xfrm>
            <a:off x="1133892" y="3975309"/>
            <a:ext cx="8626088" cy="2759964"/>
          </a:xfrm>
          <a:prstGeom prst="rect">
            <a:avLst/>
          </a:prstGeom>
          <a:solidFill>
            <a:schemeClr val="accent3">
              <a:lumMod val="40000"/>
              <a:lumOff val="60000"/>
            </a:schemeClr>
          </a:solidFill>
        </p:spPr>
        <p:txBody>
          <a:bodyPr wrap="square" lIns="0" tIns="0" rIns="0" bIns="0" rtlCol="0"/>
          <a:lstStyle/>
          <a:p>
            <a:pPr marL="12700">
              <a:lnSpc>
                <a:spcPct val="100000"/>
              </a:lnSpc>
              <a:spcBef>
                <a:spcPts val="95"/>
              </a:spcBef>
              <a:buSzPct val="93750"/>
              <a:buChar char="•"/>
              <a:tabLst>
                <a:tab pos="84455" algn="l"/>
              </a:tabLst>
            </a:pPr>
            <a:endParaRPr lang="es-MX" spc="-5" dirty="0">
              <a:solidFill>
                <a:srgbClr val="205868"/>
              </a:solidFill>
              <a:latin typeface="Arial"/>
              <a:cs typeface="Arial"/>
            </a:endParaRPr>
          </a:p>
          <a:p>
            <a:pPr marL="12700">
              <a:lnSpc>
                <a:spcPct val="100000"/>
              </a:lnSpc>
              <a:spcBef>
                <a:spcPts val="95"/>
              </a:spcBef>
              <a:buSzPct val="93750"/>
              <a:buChar char="•"/>
              <a:tabLst>
                <a:tab pos="84455" algn="l"/>
              </a:tabLst>
            </a:pPr>
            <a:r>
              <a:rPr lang="es-MX" sz="2000" spc="-5" dirty="0">
                <a:latin typeface="Arial"/>
                <a:cs typeface="Arial"/>
              </a:rPr>
              <a:t>Admisión del paciente, educación en derechos y</a:t>
            </a:r>
            <a:r>
              <a:rPr lang="es-MX" sz="2000" spc="25" dirty="0">
                <a:latin typeface="Arial"/>
                <a:cs typeface="Arial"/>
              </a:rPr>
              <a:t> </a:t>
            </a:r>
            <a:r>
              <a:rPr lang="es-MX" sz="2000" spc="-5" dirty="0">
                <a:latin typeface="Arial"/>
                <a:cs typeface="Arial"/>
              </a:rPr>
              <a:t>deberes.</a:t>
            </a:r>
            <a:endParaRPr lang="es-MX" sz="2000" dirty="0">
              <a:latin typeface="Arial"/>
              <a:cs typeface="Arial"/>
            </a:endParaRPr>
          </a:p>
          <a:p>
            <a:pPr marL="12700">
              <a:lnSpc>
                <a:spcPct val="100000"/>
              </a:lnSpc>
              <a:buSzPct val="93750"/>
              <a:buChar char="•"/>
              <a:tabLst>
                <a:tab pos="84455" algn="l"/>
              </a:tabLst>
            </a:pPr>
            <a:r>
              <a:rPr lang="es-MX" sz="2000" spc="-15" dirty="0">
                <a:latin typeface="Arial"/>
                <a:cs typeface="Arial"/>
              </a:rPr>
              <a:t>Valoración </a:t>
            </a:r>
            <a:r>
              <a:rPr lang="es-MX" sz="2000" spc="-5" dirty="0">
                <a:latin typeface="Arial"/>
                <a:cs typeface="Arial"/>
              </a:rPr>
              <a:t>por oncólogo ó hematoncólogo</a:t>
            </a:r>
            <a:r>
              <a:rPr lang="es-MX" sz="2000" spc="-10" dirty="0">
                <a:latin typeface="Arial"/>
                <a:cs typeface="Arial"/>
              </a:rPr>
              <a:t> </a:t>
            </a:r>
            <a:r>
              <a:rPr lang="es-MX" sz="2000" spc="-5" dirty="0">
                <a:latin typeface="Arial"/>
                <a:cs typeface="Arial"/>
              </a:rPr>
              <a:t>pediatra</a:t>
            </a:r>
            <a:endParaRPr lang="es-MX" sz="2000" dirty="0">
              <a:latin typeface="Arial"/>
              <a:cs typeface="Arial"/>
            </a:endParaRPr>
          </a:p>
          <a:p>
            <a:pPr marL="12700">
              <a:lnSpc>
                <a:spcPct val="100000"/>
              </a:lnSpc>
              <a:buSzPct val="93750"/>
              <a:buChar char="•"/>
              <a:tabLst>
                <a:tab pos="84455" algn="l"/>
              </a:tabLst>
            </a:pPr>
            <a:r>
              <a:rPr lang="es-MX" sz="2000" spc="-5" dirty="0">
                <a:latin typeface="Arial"/>
                <a:cs typeface="Arial"/>
              </a:rPr>
              <a:t>Definición de</a:t>
            </a:r>
            <a:r>
              <a:rPr lang="es-MX" sz="2000" spc="-45" dirty="0">
                <a:latin typeface="Arial"/>
                <a:cs typeface="Arial"/>
              </a:rPr>
              <a:t> </a:t>
            </a:r>
            <a:r>
              <a:rPr lang="es-MX" sz="2000" spc="-5" dirty="0">
                <a:latin typeface="Arial"/>
                <a:cs typeface="Arial"/>
              </a:rPr>
              <a:t>conducta</a:t>
            </a:r>
            <a:endParaRPr lang="es-MX" sz="2000" dirty="0">
              <a:latin typeface="Arial"/>
              <a:cs typeface="Arial"/>
            </a:endParaRPr>
          </a:p>
          <a:p>
            <a:pPr marL="12700">
              <a:lnSpc>
                <a:spcPct val="100000"/>
              </a:lnSpc>
              <a:buSzPct val="93750"/>
              <a:buChar char="•"/>
              <a:tabLst>
                <a:tab pos="84455" algn="l"/>
              </a:tabLst>
            </a:pPr>
            <a:r>
              <a:rPr lang="es-MX" sz="2000" spc="-5" dirty="0">
                <a:latin typeface="Arial"/>
                <a:cs typeface="Arial"/>
              </a:rPr>
              <a:t>Reporte caso a la EPS ó</a:t>
            </a:r>
            <a:r>
              <a:rPr lang="es-MX" sz="2000" dirty="0">
                <a:latin typeface="Arial"/>
                <a:cs typeface="Arial"/>
              </a:rPr>
              <a:t> </a:t>
            </a:r>
            <a:r>
              <a:rPr lang="es-MX" sz="2000" spc="-5" dirty="0">
                <a:latin typeface="Arial"/>
                <a:cs typeface="Arial"/>
              </a:rPr>
              <a:t>DTS.</a:t>
            </a:r>
            <a:endParaRPr lang="es-MX" sz="2000" dirty="0">
              <a:latin typeface="Arial"/>
              <a:cs typeface="Arial"/>
            </a:endParaRPr>
          </a:p>
          <a:p>
            <a:pPr marL="12700" marR="107950">
              <a:lnSpc>
                <a:spcPct val="100000"/>
              </a:lnSpc>
              <a:buSzPct val="93750"/>
              <a:buChar char="•"/>
              <a:tabLst>
                <a:tab pos="84455" algn="l"/>
              </a:tabLst>
            </a:pPr>
            <a:r>
              <a:rPr lang="es-MX" sz="2000" spc="-5" dirty="0">
                <a:latin typeface="Arial"/>
                <a:cs typeface="Arial"/>
              </a:rPr>
              <a:t>Realización de aspirado de médula ósea y biopsia para  estudio</a:t>
            </a:r>
            <a:r>
              <a:rPr lang="es-MX" sz="2000" spc="-20" dirty="0">
                <a:latin typeface="Arial"/>
                <a:cs typeface="Arial"/>
              </a:rPr>
              <a:t> </a:t>
            </a:r>
            <a:r>
              <a:rPr lang="es-MX" sz="2000" spc="-5" dirty="0">
                <a:latin typeface="Arial"/>
                <a:cs typeface="Arial"/>
              </a:rPr>
              <a:t>confirmatorio</a:t>
            </a:r>
            <a:endParaRPr lang="es-MX" sz="2000" dirty="0">
              <a:latin typeface="Arial"/>
              <a:cs typeface="Arial"/>
            </a:endParaRPr>
          </a:p>
          <a:p>
            <a:pPr marL="12700">
              <a:lnSpc>
                <a:spcPct val="100000"/>
              </a:lnSpc>
              <a:buSzPct val="93750"/>
              <a:buChar char="•"/>
              <a:tabLst>
                <a:tab pos="84455" algn="l"/>
              </a:tabLst>
            </a:pPr>
            <a:r>
              <a:rPr lang="es-MX" sz="2000" spc="-5" dirty="0">
                <a:latin typeface="Arial"/>
                <a:cs typeface="Arial"/>
              </a:rPr>
              <a:t>Envío de muestras al</a:t>
            </a:r>
            <a:r>
              <a:rPr lang="es-MX" sz="2000" spc="15" dirty="0">
                <a:latin typeface="Arial"/>
                <a:cs typeface="Arial"/>
              </a:rPr>
              <a:t> </a:t>
            </a:r>
            <a:r>
              <a:rPr lang="es-MX" sz="2000" spc="-5" dirty="0">
                <a:latin typeface="Arial"/>
                <a:cs typeface="Arial"/>
              </a:rPr>
              <a:t>Laboratorio</a:t>
            </a:r>
            <a:endParaRPr lang="es-MX" sz="2000" dirty="0">
              <a:latin typeface="Arial"/>
              <a:cs typeface="Arial"/>
            </a:endParaRPr>
          </a:p>
        </p:txBody>
      </p:sp>
    </p:spTree>
    <p:extLst>
      <p:ext uri="{BB962C8B-B14F-4D97-AF65-F5344CB8AC3E}">
        <p14:creationId xmlns:p14="http://schemas.microsoft.com/office/powerpoint/2010/main" val="31094427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836E4-5A6D-4336-ACC2-4994A5D350EF}"/>
              </a:ext>
            </a:extLst>
          </p:cNvPr>
          <p:cNvSpPr txBox="1">
            <a:spLocks/>
          </p:cNvSpPr>
          <p:nvPr/>
        </p:nvSpPr>
        <p:spPr>
          <a:xfrm>
            <a:off x="838200" y="406293"/>
            <a:ext cx="10515600" cy="727695"/>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t/>
            </a:r>
            <a:br>
              <a:rPr lang="es-CO" dirty="0"/>
            </a:br>
            <a:r>
              <a:rPr lang="es-MX" sz="16000" b="1" dirty="0">
                <a:solidFill>
                  <a:schemeClr val="accent1"/>
                </a:solidFill>
              </a:rPr>
              <a:t>Ruta de atención para niños  con Leucemia</a:t>
            </a:r>
            <a:endParaRPr lang="es-CO" sz="16000" b="1" dirty="0">
              <a:solidFill>
                <a:schemeClr val="accent1"/>
              </a:solidFill>
            </a:endParaRPr>
          </a:p>
        </p:txBody>
      </p:sp>
      <p:sp>
        <p:nvSpPr>
          <p:cNvPr id="3" name="object 4">
            <a:extLst>
              <a:ext uri="{FF2B5EF4-FFF2-40B4-BE49-F238E27FC236}">
                <a16:creationId xmlns:a16="http://schemas.microsoft.com/office/drawing/2014/main" id="{21EB3437-F2E4-498E-B978-320D1F702B32}"/>
              </a:ext>
            </a:extLst>
          </p:cNvPr>
          <p:cNvSpPr/>
          <p:nvPr/>
        </p:nvSpPr>
        <p:spPr>
          <a:xfrm>
            <a:off x="838200" y="1249048"/>
            <a:ext cx="9557084" cy="676655"/>
          </a:xfrm>
          <a:prstGeom prst="rect">
            <a:avLst/>
          </a:prstGeom>
          <a:blipFill>
            <a:blip r:embed="rId2" cstate="print"/>
            <a:stretch>
              <a:fillRect/>
            </a:stretch>
          </a:blipFill>
        </p:spPr>
        <p:txBody>
          <a:bodyPr wrap="square" lIns="0" tIns="0" rIns="0" bIns="0" rtlCol="0"/>
          <a:lstStyle/>
          <a:p>
            <a:pPr marL="12700" marR="5080">
              <a:lnSpc>
                <a:spcPct val="100000"/>
              </a:lnSpc>
              <a:spcBef>
                <a:spcPts val="105"/>
              </a:spcBef>
            </a:pPr>
            <a:r>
              <a:rPr lang="es-MX" b="1" spc="-45" dirty="0">
                <a:solidFill>
                  <a:srgbClr val="001F5F"/>
                </a:solidFill>
                <a:latin typeface="Arial"/>
                <a:cs typeface="Arial"/>
              </a:rPr>
              <a:t>         </a:t>
            </a:r>
          </a:p>
          <a:p>
            <a:pPr marL="12700" marR="5080">
              <a:lnSpc>
                <a:spcPct val="100000"/>
              </a:lnSpc>
              <a:spcBef>
                <a:spcPts val="105"/>
              </a:spcBef>
            </a:pPr>
            <a:r>
              <a:rPr lang="es-MX" b="1" spc="-45" dirty="0">
                <a:solidFill>
                  <a:srgbClr val="001F5F"/>
                </a:solidFill>
                <a:latin typeface="Arial"/>
                <a:cs typeface="Arial"/>
              </a:rPr>
              <a:t>     </a:t>
            </a:r>
            <a:r>
              <a:rPr lang="es-MX" b="1" spc="-45" dirty="0">
                <a:solidFill>
                  <a:schemeClr val="bg1"/>
                </a:solidFill>
                <a:latin typeface="Arial"/>
                <a:cs typeface="Arial"/>
              </a:rPr>
              <a:t>4. </a:t>
            </a:r>
            <a:r>
              <a:rPr lang="es-MX" b="1" spc="-185" dirty="0">
                <a:solidFill>
                  <a:schemeClr val="bg1"/>
                </a:solidFill>
                <a:latin typeface="Arial"/>
                <a:cs typeface="Arial"/>
              </a:rPr>
              <a:t>LABORATORIO </a:t>
            </a:r>
            <a:r>
              <a:rPr lang="es-MX" b="1" spc="-190" dirty="0">
                <a:solidFill>
                  <a:schemeClr val="bg1"/>
                </a:solidFill>
                <a:latin typeface="Arial"/>
                <a:cs typeface="Arial"/>
              </a:rPr>
              <a:t>DE </a:t>
            </a:r>
            <a:r>
              <a:rPr lang="es-MX" b="1" spc="-175" dirty="0">
                <a:solidFill>
                  <a:schemeClr val="bg1"/>
                </a:solidFill>
                <a:latin typeface="Arial"/>
                <a:cs typeface="Arial"/>
              </a:rPr>
              <a:t>PATOLOGÍA, </a:t>
            </a:r>
            <a:r>
              <a:rPr lang="es-MX" b="1" spc="-160" dirty="0">
                <a:solidFill>
                  <a:schemeClr val="bg1"/>
                </a:solidFill>
                <a:latin typeface="Arial"/>
                <a:cs typeface="Arial"/>
              </a:rPr>
              <a:t>CITOHISTOLOGÍA </a:t>
            </a:r>
            <a:r>
              <a:rPr lang="es-MX" b="1" spc="-20" dirty="0">
                <a:solidFill>
                  <a:schemeClr val="bg1"/>
                </a:solidFill>
                <a:latin typeface="Arial"/>
                <a:cs typeface="Arial"/>
              </a:rPr>
              <a:t>y/o  </a:t>
            </a:r>
            <a:r>
              <a:rPr lang="es-MX" b="1" spc="-175" dirty="0">
                <a:solidFill>
                  <a:schemeClr val="bg1"/>
                </a:solidFill>
                <a:latin typeface="Arial"/>
                <a:cs typeface="Arial"/>
              </a:rPr>
              <a:t>HISTOTECNOLOGÍA</a:t>
            </a:r>
            <a:endParaRPr lang="es-MX" dirty="0">
              <a:solidFill>
                <a:schemeClr val="bg1"/>
              </a:solidFill>
              <a:latin typeface="Arial"/>
              <a:cs typeface="Arial"/>
            </a:endParaRPr>
          </a:p>
        </p:txBody>
      </p:sp>
      <p:sp>
        <p:nvSpPr>
          <p:cNvPr id="4" name="object 11">
            <a:extLst>
              <a:ext uri="{FF2B5EF4-FFF2-40B4-BE49-F238E27FC236}">
                <a16:creationId xmlns:a16="http://schemas.microsoft.com/office/drawing/2014/main" id="{CBA8399F-A057-4527-B24B-7F35105C21B4}"/>
              </a:ext>
            </a:extLst>
          </p:cNvPr>
          <p:cNvSpPr/>
          <p:nvPr/>
        </p:nvSpPr>
        <p:spPr>
          <a:xfrm>
            <a:off x="4602329" y="2040763"/>
            <a:ext cx="2028825" cy="1042885"/>
          </a:xfrm>
          <a:prstGeom prst="rect">
            <a:avLst/>
          </a:prstGeom>
          <a:blipFill>
            <a:blip r:embed="rId3" cstate="print"/>
            <a:stretch>
              <a:fillRect/>
            </a:stretch>
          </a:blipFill>
        </p:spPr>
        <p:txBody>
          <a:bodyPr wrap="square" lIns="0" tIns="0" rIns="0" bIns="0" rtlCol="0"/>
          <a:lstStyle/>
          <a:p>
            <a:endParaRPr dirty="0"/>
          </a:p>
        </p:txBody>
      </p:sp>
      <p:sp>
        <p:nvSpPr>
          <p:cNvPr id="5" name="object 9">
            <a:extLst>
              <a:ext uri="{FF2B5EF4-FFF2-40B4-BE49-F238E27FC236}">
                <a16:creationId xmlns:a16="http://schemas.microsoft.com/office/drawing/2014/main" id="{757CCD4E-2A6E-4D89-8E43-6D4A6D28E0E5}"/>
              </a:ext>
            </a:extLst>
          </p:cNvPr>
          <p:cNvSpPr/>
          <p:nvPr/>
        </p:nvSpPr>
        <p:spPr>
          <a:xfrm>
            <a:off x="2552700" y="3215557"/>
            <a:ext cx="7612342" cy="2001942"/>
          </a:xfrm>
          <a:custGeom>
            <a:avLst/>
            <a:gdLst/>
            <a:ahLst/>
            <a:cxnLst/>
            <a:rect l="l" t="t" r="r" b="b"/>
            <a:pathLst>
              <a:path w="4752975" h="2447925">
                <a:moveTo>
                  <a:pt x="0" y="2447925"/>
                </a:moveTo>
                <a:lnTo>
                  <a:pt x="4752975" y="2447925"/>
                </a:lnTo>
                <a:lnTo>
                  <a:pt x="4752975" y="0"/>
                </a:lnTo>
                <a:lnTo>
                  <a:pt x="0" y="0"/>
                </a:lnTo>
                <a:lnTo>
                  <a:pt x="0" y="2447925"/>
                </a:lnTo>
                <a:close/>
              </a:path>
            </a:pathLst>
          </a:custGeom>
          <a:solidFill>
            <a:schemeClr val="accent5">
              <a:lumMod val="40000"/>
              <a:lumOff val="60000"/>
            </a:schemeClr>
          </a:solidFill>
          <a:ln w="9525">
            <a:solidFill>
              <a:srgbClr val="46AAC5"/>
            </a:solidFill>
          </a:ln>
        </p:spPr>
        <p:txBody>
          <a:bodyPr wrap="square" lIns="0" tIns="0" rIns="0" bIns="0" rtlCol="0"/>
          <a:lstStyle/>
          <a:p>
            <a:endParaRPr lang="es-CO" sz="1400" dirty="0">
              <a:latin typeface="Wingdings" panose="05000000000000000000" pitchFamily="2" charset="2"/>
            </a:endParaRPr>
          </a:p>
          <a:p>
            <a:pPr marL="285750" indent="-285750">
              <a:buFont typeface="Wingdings" panose="05000000000000000000" pitchFamily="2" charset="2"/>
              <a:buChar char="ü"/>
            </a:pPr>
            <a:r>
              <a:rPr lang="es-MX" dirty="0"/>
              <a:t>Se recibe la biopsia y aspirado de médula ósea. </a:t>
            </a:r>
          </a:p>
          <a:p>
            <a:pPr marL="285750" indent="-285750">
              <a:buFont typeface="Wingdings" panose="05000000000000000000" pitchFamily="2" charset="2"/>
              <a:buChar char="ü"/>
            </a:pPr>
            <a:r>
              <a:rPr lang="es-MX" dirty="0"/>
              <a:t>Se procesa el aspirado de médula ósea y en menos de 48 horas se le informa al médico tratante el resultado. </a:t>
            </a:r>
          </a:p>
          <a:p>
            <a:pPr marL="285750" indent="-285750">
              <a:buFont typeface="Wingdings" panose="05000000000000000000" pitchFamily="2" charset="2"/>
              <a:buChar char="ü"/>
            </a:pPr>
            <a:r>
              <a:rPr lang="es-MX" dirty="0"/>
              <a:t>Se procesa la biopsia de médula ósea y se informa del resultado al médico tratante en 8-10 días. </a:t>
            </a:r>
          </a:p>
          <a:p>
            <a:pPr marL="285750" indent="-285750">
              <a:buFont typeface="Wingdings" panose="05000000000000000000" pitchFamily="2" charset="2"/>
              <a:buChar char="ü"/>
            </a:pPr>
            <a:r>
              <a:rPr lang="es-CO" dirty="0"/>
              <a:t>Se notifica el caso a al SIVIGILA: </a:t>
            </a:r>
            <a:r>
              <a:rPr lang="es-CO" b="1" dirty="0"/>
              <a:t>DIAGNÓSTICO CONFIRMADO DE LEUCEMIA </a:t>
            </a:r>
            <a:endParaRPr lang="es-CO" dirty="0"/>
          </a:p>
        </p:txBody>
      </p:sp>
      <p:sp>
        <p:nvSpPr>
          <p:cNvPr id="7" name="object 40">
            <a:extLst>
              <a:ext uri="{FF2B5EF4-FFF2-40B4-BE49-F238E27FC236}">
                <a16:creationId xmlns:a16="http://schemas.microsoft.com/office/drawing/2014/main" id="{EE1E766F-E0A2-462D-8FEA-6234EC5C89C8}"/>
              </a:ext>
            </a:extLst>
          </p:cNvPr>
          <p:cNvSpPr/>
          <p:nvPr/>
        </p:nvSpPr>
        <p:spPr>
          <a:xfrm>
            <a:off x="2419350" y="5186932"/>
            <a:ext cx="7879042" cy="661418"/>
          </a:xfrm>
          <a:prstGeom prst="rect">
            <a:avLst/>
          </a:prstGeom>
          <a:blipFill>
            <a:blip r:embed="rId4" cstate="print"/>
            <a:stretch>
              <a:fillRect/>
            </a:stretch>
          </a:blipFill>
        </p:spPr>
        <p:txBody>
          <a:bodyPr wrap="square" lIns="0" tIns="0" rIns="0" bIns="0" rtlCol="0"/>
          <a:lstStyle/>
          <a:p>
            <a:pPr marL="383540">
              <a:spcBef>
                <a:spcPts val="1050"/>
              </a:spcBef>
            </a:pPr>
            <a:r>
              <a:rPr lang="es-MX" spc="-30" dirty="0">
                <a:solidFill>
                  <a:srgbClr val="FFFFFF"/>
                </a:solidFill>
                <a:latin typeface="Arial"/>
                <a:cs typeface="Arial"/>
              </a:rPr>
              <a:t>*Fin Hito </a:t>
            </a:r>
            <a:r>
              <a:rPr lang="es-MX" spc="-60" dirty="0">
                <a:solidFill>
                  <a:srgbClr val="FFFFFF"/>
                </a:solidFill>
                <a:latin typeface="Arial"/>
                <a:cs typeface="Arial"/>
              </a:rPr>
              <a:t>No. </a:t>
            </a:r>
            <a:r>
              <a:rPr lang="es-MX" spc="-45" dirty="0">
                <a:solidFill>
                  <a:srgbClr val="FFFFFF"/>
                </a:solidFill>
                <a:latin typeface="Arial"/>
                <a:cs typeface="Arial"/>
              </a:rPr>
              <a:t>1: </a:t>
            </a:r>
            <a:r>
              <a:rPr lang="es-MX" spc="-70" dirty="0">
                <a:solidFill>
                  <a:srgbClr val="FFFFFF"/>
                </a:solidFill>
                <a:latin typeface="Arial"/>
                <a:cs typeface="Arial"/>
              </a:rPr>
              <a:t>Tiempo </a:t>
            </a:r>
            <a:r>
              <a:rPr lang="es-MX" spc="-30" dirty="0">
                <a:solidFill>
                  <a:srgbClr val="FFFFFF"/>
                </a:solidFill>
                <a:latin typeface="Arial"/>
                <a:cs typeface="Arial"/>
              </a:rPr>
              <a:t>entre </a:t>
            </a:r>
            <a:r>
              <a:rPr lang="es-MX" spc="-65" dirty="0">
                <a:solidFill>
                  <a:srgbClr val="FFFFFF"/>
                </a:solidFill>
                <a:latin typeface="Arial"/>
                <a:cs typeface="Arial"/>
              </a:rPr>
              <a:t>Diagnóstico </a:t>
            </a:r>
            <a:r>
              <a:rPr lang="es-MX" spc="-50" dirty="0">
                <a:solidFill>
                  <a:srgbClr val="FFFFFF"/>
                </a:solidFill>
                <a:latin typeface="Arial"/>
                <a:cs typeface="Arial"/>
              </a:rPr>
              <a:t>probable</a:t>
            </a:r>
            <a:r>
              <a:rPr lang="es-MX" spc="-275" dirty="0">
                <a:solidFill>
                  <a:srgbClr val="FFFFFF"/>
                </a:solidFill>
                <a:latin typeface="Arial"/>
                <a:cs typeface="Arial"/>
              </a:rPr>
              <a:t> </a:t>
            </a:r>
            <a:r>
              <a:rPr lang="es-MX" spc="-65" dirty="0">
                <a:solidFill>
                  <a:srgbClr val="FFFFFF"/>
                </a:solidFill>
                <a:latin typeface="Arial"/>
                <a:cs typeface="Arial"/>
              </a:rPr>
              <a:t>y </a:t>
            </a:r>
            <a:r>
              <a:rPr lang="es-CO" spc="-55" dirty="0">
                <a:solidFill>
                  <a:srgbClr val="FFFFFF"/>
                </a:solidFill>
                <a:latin typeface="Arial"/>
                <a:cs typeface="Arial"/>
              </a:rPr>
              <a:t>diagnóstico </a:t>
            </a:r>
            <a:r>
              <a:rPr lang="es-CO" spc="-45" dirty="0">
                <a:solidFill>
                  <a:srgbClr val="FFFFFF"/>
                </a:solidFill>
                <a:latin typeface="Arial"/>
                <a:cs typeface="Arial"/>
              </a:rPr>
              <a:t>confirmado </a:t>
            </a:r>
            <a:r>
              <a:rPr lang="es-CO" spc="-70" dirty="0">
                <a:solidFill>
                  <a:srgbClr val="FFFFFF"/>
                </a:solidFill>
                <a:latin typeface="Arial"/>
                <a:cs typeface="Arial"/>
              </a:rPr>
              <a:t>de</a:t>
            </a:r>
            <a:r>
              <a:rPr lang="es-CO" spc="-155" dirty="0">
                <a:solidFill>
                  <a:srgbClr val="FFFFFF"/>
                </a:solidFill>
                <a:latin typeface="Arial"/>
                <a:cs typeface="Arial"/>
              </a:rPr>
              <a:t> </a:t>
            </a:r>
            <a:r>
              <a:rPr lang="es-CO" spc="-85" dirty="0">
                <a:solidFill>
                  <a:srgbClr val="FFFFFF"/>
                </a:solidFill>
                <a:latin typeface="Arial"/>
                <a:cs typeface="Arial"/>
              </a:rPr>
              <a:t>Leucemia</a:t>
            </a:r>
            <a:endParaRPr lang="es-CO" dirty="0">
              <a:latin typeface="Arial"/>
              <a:cs typeface="Arial"/>
            </a:endParaRPr>
          </a:p>
          <a:p>
            <a:pPr marL="383540">
              <a:lnSpc>
                <a:spcPct val="100000"/>
              </a:lnSpc>
              <a:spcBef>
                <a:spcPts val="1050"/>
              </a:spcBef>
            </a:pPr>
            <a:endParaRPr lang="es-MX" dirty="0">
              <a:latin typeface="Arial"/>
              <a:cs typeface="Arial"/>
            </a:endParaRPr>
          </a:p>
        </p:txBody>
      </p:sp>
      <p:sp>
        <p:nvSpPr>
          <p:cNvPr id="8" name="object 55">
            <a:extLst>
              <a:ext uri="{FF2B5EF4-FFF2-40B4-BE49-F238E27FC236}">
                <a16:creationId xmlns:a16="http://schemas.microsoft.com/office/drawing/2014/main" id="{48241FEB-80CD-48BF-9F1B-AD8FDD22B6F9}"/>
              </a:ext>
            </a:extLst>
          </p:cNvPr>
          <p:cNvSpPr/>
          <p:nvPr/>
        </p:nvSpPr>
        <p:spPr>
          <a:xfrm>
            <a:off x="2419349" y="5770328"/>
            <a:ext cx="7745693" cy="630935"/>
          </a:xfrm>
          <a:prstGeom prst="rect">
            <a:avLst/>
          </a:prstGeom>
          <a:blipFill>
            <a:blip r:embed="rId5" cstate="print"/>
            <a:stretch>
              <a:fillRect/>
            </a:stretch>
          </a:blipFill>
        </p:spPr>
        <p:txBody>
          <a:bodyPr wrap="square" lIns="0" tIns="0" rIns="0" bIns="0" rtlCol="0"/>
          <a:lstStyle/>
          <a:p>
            <a:pPr marL="508000" marR="5080" indent="-495300">
              <a:lnSpc>
                <a:spcPct val="100000"/>
              </a:lnSpc>
              <a:spcBef>
                <a:spcPts val="100"/>
              </a:spcBef>
            </a:pPr>
            <a:r>
              <a:rPr lang="es-MX" spc="-15" dirty="0">
                <a:solidFill>
                  <a:srgbClr val="001F5F"/>
                </a:solidFill>
                <a:latin typeface="Arial"/>
                <a:cs typeface="Arial"/>
              </a:rPr>
              <a:t>   *Inicio </a:t>
            </a:r>
            <a:r>
              <a:rPr lang="es-MX" spc="-30" dirty="0">
                <a:solidFill>
                  <a:srgbClr val="001F5F"/>
                </a:solidFill>
                <a:latin typeface="Arial"/>
                <a:cs typeface="Arial"/>
              </a:rPr>
              <a:t>Hito </a:t>
            </a:r>
            <a:r>
              <a:rPr lang="es-MX" spc="-60" dirty="0">
                <a:solidFill>
                  <a:srgbClr val="001F5F"/>
                </a:solidFill>
                <a:latin typeface="Arial"/>
                <a:cs typeface="Arial"/>
              </a:rPr>
              <a:t>No. </a:t>
            </a:r>
            <a:r>
              <a:rPr lang="es-MX" spc="-45" dirty="0">
                <a:solidFill>
                  <a:srgbClr val="001F5F"/>
                </a:solidFill>
                <a:latin typeface="Arial"/>
                <a:cs typeface="Arial"/>
              </a:rPr>
              <a:t>2: Oportunidad </a:t>
            </a:r>
            <a:r>
              <a:rPr lang="es-MX" spc="-30" dirty="0">
                <a:solidFill>
                  <a:srgbClr val="001F5F"/>
                </a:solidFill>
                <a:latin typeface="Arial"/>
                <a:cs typeface="Arial"/>
              </a:rPr>
              <a:t>entre </a:t>
            </a:r>
            <a:r>
              <a:rPr lang="es-MX" spc="-35" dirty="0">
                <a:solidFill>
                  <a:srgbClr val="001F5F"/>
                </a:solidFill>
                <a:latin typeface="Arial"/>
                <a:cs typeface="Arial"/>
              </a:rPr>
              <a:t>el</a:t>
            </a:r>
            <a:r>
              <a:rPr lang="es-MX" spc="-275" dirty="0">
                <a:solidFill>
                  <a:srgbClr val="001F5F"/>
                </a:solidFill>
                <a:latin typeface="Arial"/>
                <a:cs typeface="Arial"/>
              </a:rPr>
              <a:t> </a:t>
            </a:r>
            <a:r>
              <a:rPr lang="es-MX" spc="-65" dirty="0">
                <a:solidFill>
                  <a:srgbClr val="001F5F"/>
                </a:solidFill>
                <a:latin typeface="Arial"/>
                <a:cs typeface="Arial"/>
              </a:rPr>
              <a:t>Diagnóstico  </a:t>
            </a:r>
            <a:r>
              <a:rPr lang="es-MX" spc="-55" dirty="0">
                <a:solidFill>
                  <a:srgbClr val="001F5F"/>
                </a:solidFill>
                <a:latin typeface="Arial"/>
                <a:cs typeface="Arial"/>
              </a:rPr>
              <a:t>Confirmado </a:t>
            </a:r>
            <a:r>
              <a:rPr lang="es-MX" spc="-65" dirty="0">
                <a:solidFill>
                  <a:srgbClr val="001F5F"/>
                </a:solidFill>
                <a:latin typeface="Arial"/>
                <a:cs typeface="Arial"/>
              </a:rPr>
              <a:t>y </a:t>
            </a:r>
            <a:r>
              <a:rPr lang="es-MX" spc="-35" dirty="0">
                <a:solidFill>
                  <a:srgbClr val="001F5F"/>
                </a:solidFill>
                <a:latin typeface="Arial"/>
                <a:cs typeface="Arial"/>
              </a:rPr>
              <a:t>el </a:t>
            </a:r>
            <a:r>
              <a:rPr lang="es-MX" spc="-40" dirty="0">
                <a:solidFill>
                  <a:srgbClr val="001F5F"/>
                </a:solidFill>
                <a:latin typeface="Arial"/>
                <a:cs typeface="Arial"/>
              </a:rPr>
              <a:t>Inicio del</a:t>
            </a:r>
            <a:r>
              <a:rPr lang="es-MX" spc="-204" dirty="0">
                <a:solidFill>
                  <a:srgbClr val="001F5F"/>
                </a:solidFill>
                <a:latin typeface="Arial"/>
                <a:cs typeface="Arial"/>
              </a:rPr>
              <a:t> </a:t>
            </a:r>
            <a:r>
              <a:rPr lang="es-MX" spc="-55" dirty="0">
                <a:solidFill>
                  <a:srgbClr val="001F5F"/>
                </a:solidFill>
                <a:latin typeface="Arial"/>
                <a:cs typeface="Arial"/>
              </a:rPr>
              <a:t>Tratamiento</a:t>
            </a:r>
            <a:endParaRPr lang="es-MX" dirty="0">
              <a:latin typeface="Arial"/>
              <a:cs typeface="Arial"/>
            </a:endParaRPr>
          </a:p>
        </p:txBody>
      </p:sp>
      <p:pic>
        <p:nvPicPr>
          <p:cNvPr id="9" name="Imagen 8">
            <a:extLst>
              <a:ext uri="{FF2B5EF4-FFF2-40B4-BE49-F238E27FC236}">
                <a16:creationId xmlns:a16="http://schemas.microsoft.com/office/drawing/2014/main" id="{6DC116F7-F187-428D-AE66-0CC769D7A711}"/>
              </a:ext>
            </a:extLst>
          </p:cNvPr>
          <p:cNvPicPr>
            <a:picLocks noChangeAspect="1"/>
          </p:cNvPicPr>
          <p:nvPr/>
        </p:nvPicPr>
        <p:blipFill>
          <a:blip r:embed="rId6"/>
          <a:stretch>
            <a:fillRect/>
          </a:stretch>
        </p:blipFill>
        <p:spPr>
          <a:xfrm>
            <a:off x="10454716" y="4601236"/>
            <a:ext cx="853514" cy="853514"/>
          </a:xfrm>
          <a:prstGeom prst="rect">
            <a:avLst/>
          </a:prstGeom>
        </p:spPr>
      </p:pic>
      <p:sp>
        <p:nvSpPr>
          <p:cNvPr id="10" name="object 54">
            <a:extLst>
              <a:ext uri="{FF2B5EF4-FFF2-40B4-BE49-F238E27FC236}">
                <a16:creationId xmlns:a16="http://schemas.microsoft.com/office/drawing/2014/main" id="{F2E48FD3-0AED-4BE3-AECA-9384CD58E25B}"/>
              </a:ext>
            </a:extLst>
          </p:cNvPr>
          <p:cNvSpPr/>
          <p:nvPr/>
        </p:nvSpPr>
        <p:spPr>
          <a:xfrm>
            <a:off x="1699184" y="5186932"/>
            <a:ext cx="647700" cy="1214331"/>
          </a:xfrm>
          <a:prstGeom prst="rect">
            <a:avLst/>
          </a:prstGeom>
          <a:blipFill>
            <a:blip r:embed="rId7" cstate="print"/>
            <a:stretch>
              <a:fillRect/>
            </a:stretch>
          </a:blipFill>
        </p:spPr>
        <p:txBody>
          <a:bodyPr wrap="square" lIns="0" tIns="0" rIns="0" bIns="0" rtlCol="0"/>
          <a:lstStyle/>
          <a:p>
            <a:endParaRPr/>
          </a:p>
        </p:txBody>
      </p:sp>
      <p:pic>
        <p:nvPicPr>
          <p:cNvPr id="12" name="Imagen 11">
            <a:extLst>
              <a:ext uri="{FF2B5EF4-FFF2-40B4-BE49-F238E27FC236}">
                <a16:creationId xmlns:a16="http://schemas.microsoft.com/office/drawing/2014/main" id="{97A3C14F-98DC-4CF0-B62F-96EC8BA490E8}"/>
              </a:ext>
            </a:extLst>
          </p:cNvPr>
          <p:cNvPicPr>
            <a:picLocks noChangeAspect="1"/>
          </p:cNvPicPr>
          <p:nvPr/>
        </p:nvPicPr>
        <p:blipFill>
          <a:blip r:embed="rId8"/>
          <a:stretch>
            <a:fillRect/>
          </a:stretch>
        </p:blipFill>
        <p:spPr>
          <a:xfrm>
            <a:off x="5695" y="5322551"/>
            <a:ext cx="859611" cy="390178"/>
          </a:xfrm>
          <a:prstGeom prst="rect">
            <a:avLst/>
          </a:prstGeom>
        </p:spPr>
      </p:pic>
      <p:sp>
        <p:nvSpPr>
          <p:cNvPr id="13" name="Rectángulo 12">
            <a:extLst>
              <a:ext uri="{FF2B5EF4-FFF2-40B4-BE49-F238E27FC236}">
                <a16:creationId xmlns:a16="http://schemas.microsoft.com/office/drawing/2014/main" id="{D0CA4F26-0B3F-4235-9B54-78C94BEBFDF8}"/>
              </a:ext>
            </a:extLst>
          </p:cNvPr>
          <p:cNvSpPr/>
          <p:nvPr/>
        </p:nvSpPr>
        <p:spPr>
          <a:xfrm>
            <a:off x="570574" y="5270084"/>
            <a:ext cx="816890" cy="369332"/>
          </a:xfrm>
          <a:prstGeom prst="rect">
            <a:avLst/>
          </a:prstGeom>
        </p:spPr>
        <p:txBody>
          <a:bodyPr wrap="none">
            <a:spAutoFit/>
          </a:bodyPr>
          <a:lstStyle/>
          <a:p>
            <a:r>
              <a:rPr lang="es-MX" spc="-30" dirty="0">
                <a:solidFill>
                  <a:schemeClr val="accent1"/>
                </a:solidFill>
                <a:latin typeface="Arial"/>
                <a:cs typeface="Arial"/>
              </a:rPr>
              <a:t>Hito</a:t>
            </a:r>
            <a:r>
              <a:rPr lang="es-MX" spc="-60" dirty="0">
                <a:solidFill>
                  <a:schemeClr val="accent1"/>
                </a:solidFill>
                <a:latin typeface="Arial"/>
                <a:cs typeface="Arial"/>
              </a:rPr>
              <a:t> </a:t>
            </a:r>
            <a:r>
              <a:rPr lang="es-MX" spc="-45" dirty="0">
                <a:solidFill>
                  <a:schemeClr val="accent1"/>
                </a:solidFill>
                <a:latin typeface="Arial"/>
                <a:cs typeface="Arial"/>
              </a:rPr>
              <a:t>1 </a:t>
            </a:r>
            <a:endParaRPr lang="es-CO" dirty="0">
              <a:solidFill>
                <a:schemeClr val="accent1"/>
              </a:solidFill>
            </a:endParaRPr>
          </a:p>
        </p:txBody>
      </p:sp>
      <p:sp>
        <p:nvSpPr>
          <p:cNvPr id="14" name="Rectángulo 13">
            <a:extLst>
              <a:ext uri="{FF2B5EF4-FFF2-40B4-BE49-F238E27FC236}">
                <a16:creationId xmlns:a16="http://schemas.microsoft.com/office/drawing/2014/main" id="{77008485-FD9C-480D-9B96-B16032F9F75A}"/>
              </a:ext>
            </a:extLst>
          </p:cNvPr>
          <p:cNvSpPr/>
          <p:nvPr/>
        </p:nvSpPr>
        <p:spPr>
          <a:xfrm>
            <a:off x="570574" y="5901129"/>
            <a:ext cx="816890" cy="369332"/>
          </a:xfrm>
          <a:prstGeom prst="rect">
            <a:avLst/>
          </a:prstGeom>
        </p:spPr>
        <p:txBody>
          <a:bodyPr wrap="none">
            <a:spAutoFit/>
          </a:bodyPr>
          <a:lstStyle/>
          <a:p>
            <a:r>
              <a:rPr lang="es-MX" spc="-30" dirty="0">
                <a:solidFill>
                  <a:schemeClr val="accent1"/>
                </a:solidFill>
                <a:latin typeface="Arial"/>
                <a:cs typeface="Arial"/>
              </a:rPr>
              <a:t>Hito</a:t>
            </a:r>
            <a:r>
              <a:rPr lang="es-MX" spc="-60" dirty="0">
                <a:solidFill>
                  <a:schemeClr val="accent1"/>
                </a:solidFill>
                <a:latin typeface="Arial"/>
                <a:cs typeface="Arial"/>
              </a:rPr>
              <a:t> </a:t>
            </a:r>
            <a:r>
              <a:rPr lang="es-MX" spc="-45" dirty="0">
                <a:solidFill>
                  <a:schemeClr val="accent1"/>
                </a:solidFill>
                <a:latin typeface="Arial"/>
                <a:cs typeface="Arial"/>
              </a:rPr>
              <a:t>2 </a:t>
            </a:r>
            <a:endParaRPr lang="es-CO" dirty="0">
              <a:solidFill>
                <a:schemeClr val="accent1"/>
              </a:solidFill>
            </a:endParaRPr>
          </a:p>
        </p:txBody>
      </p:sp>
    </p:spTree>
    <p:extLst>
      <p:ext uri="{BB962C8B-B14F-4D97-AF65-F5344CB8AC3E}">
        <p14:creationId xmlns:p14="http://schemas.microsoft.com/office/powerpoint/2010/main" val="42819587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836E4-5A6D-4336-ACC2-4994A5D350EF}"/>
              </a:ext>
            </a:extLst>
          </p:cNvPr>
          <p:cNvSpPr txBox="1">
            <a:spLocks/>
          </p:cNvSpPr>
          <p:nvPr/>
        </p:nvSpPr>
        <p:spPr>
          <a:xfrm>
            <a:off x="838200" y="406293"/>
            <a:ext cx="10515600" cy="727695"/>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t/>
            </a:r>
            <a:br>
              <a:rPr lang="es-CO" dirty="0"/>
            </a:br>
            <a:r>
              <a:rPr lang="es-MX" sz="16000" b="1" dirty="0">
                <a:solidFill>
                  <a:schemeClr val="accent1"/>
                </a:solidFill>
              </a:rPr>
              <a:t>Ruta de atención para niños  con Leucemia</a:t>
            </a:r>
            <a:endParaRPr lang="es-CO" sz="16000" b="1" dirty="0">
              <a:solidFill>
                <a:schemeClr val="accent1"/>
              </a:solidFill>
            </a:endParaRPr>
          </a:p>
        </p:txBody>
      </p:sp>
      <p:sp>
        <p:nvSpPr>
          <p:cNvPr id="3" name="object 3">
            <a:extLst>
              <a:ext uri="{FF2B5EF4-FFF2-40B4-BE49-F238E27FC236}">
                <a16:creationId xmlns:a16="http://schemas.microsoft.com/office/drawing/2014/main" id="{E1B7088F-8843-48CC-99A5-50C26671FE7B}"/>
              </a:ext>
            </a:extLst>
          </p:cNvPr>
          <p:cNvSpPr/>
          <p:nvPr/>
        </p:nvSpPr>
        <p:spPr>
          <a:xfrm>
            <a:off x="1463842" y="1133988"/>
            <a:ext cx="9889958" cy="909106"/>
          </a:xfrm>
          <a:prstGeom prst="rect">
            <a:avLst/>
          </a:prstGeom>
          <a:blipFill>
            <a:blip r:embed="rId2" cstate="print"/>
            <a:stretch>
              <a:fillRect/>
            </a:stretch>
          </a:blipFill>
        </p:spPr>
        <p:txBody>
          <a:bodyPr wrap="square" lIns="0" tIns="0" rIns="0" bIns="0" rtlCol="0"/>
          <a:lstStyle/>
          <a:p>
            <a:pPr marL="12700" marR="5080">
              <a:lnSpc>
                <a:spcPct val="100000"/>
              </a:lnSpc>
              <a:spcBef>
                <a:spcPts val="105"/>
              </a:spcBef>
            </a:pPr>
            <a:r>
              <a:rPr lang="es-MX" b="1" dirty="0">
                <a:solidFill>
                  <a:srgbClr val="FFFFFF"/>
                </a:solidFill>
                <a:latin typeface="Arial"/>
                <a:cs typeface="Arial"/>
              </a:rPr>
              <a:t>I</a:t>
            </a:r>
          </a:p>
          <a:p>
            <a:pPr marL="12700" marR="5080">
              <a:lnSpc>
                <a:spcPct val="100000"/>
              </a:lnSpc>
              <a:spcBef>
                <a:spcPts val="105"/>
              </a:spcBef>
            </a:pPr>
            <a:r>
              <a:rPr lang="es-MX" b="1" dirty="0">
                <a:solidFill>
                  <a:srgbClr val="FFFFFF"/>
                </a:solidFill>
                <a:latin typeface="Arial"/>
                <a:cs typeface="Arial"/>
              </a:rPr>
              <a:t>   IPS </a:t>
            </a:r>
            <a:r>
              <a:rPr lang="es-MX" b="1" spc="-5" dirty="0">
                <a:solidFill>
                  <a:srgbClr val="FFFFFF"/>
                </a:solidFill>
                <a:latin typeface="Arial"/>
                <a:cs typeface="Arial"/>
              </a:rPr>
              <a:t>CON SERVICIOS DE </a:t>
            </a:r>
            <a:r>
              <a:rPr lang="es-MX" b="1" spc="-65" dirty="0">
                <a:solidFill>
                  <a:srgbClr val="FFFFFF"/>
                </a:solidFill>
                <a:latin typeface="Arial"/>
                <a:cs typeface="Arial"/>
              </a:rPr>
              <a:t>ALTA </a:t>
            </a:r>
            <a:r>
              <a:rPr lang="es-MX" b="1" spc="-5" dirty="0">
                <a:solidFill>
                  <a:srgbClr val="FFFFFF"/>
                </a:solidFill>
                <a:latin typeface="Arial"/>
                <a:cs typeface="Arial"/>
              </a:rPr>
              <a:t>COMPLEJIDAD </a:t>
            </a:r>
            <a:r>
              <a:rPr lang="es-MX" b="1" dirty="0">
                <a:solidFill>
                  <a:srgbClr val="FFFFFF"/>
                </a:solidFill>
                <a:latin typeface="Arial"/>
                <a:cs typeface="Arial"/>
              </a:rPr>
              <a:t>Y/O </a:t>
            </a:r>
            <a:r>
              <a:rPr lang="es-MX" b="1" spc="-10" dirty="0">
                <a:solidFill>
                  <a:srgbClr val="FFFFFF"/>
                </a:solidFill>
                <a:latin typeface="Arial"/>
                <a:cs typeface="Arial"/>
              </a:rPr>
              <a:t>UNIDADES </a:t>
            </a:r>
            <a:r>
              <a:rPr lang="es-MX" b="1" spc="-5" dirty="0">
                <a:solidFill>
                  <a:srgbClr val="FFFFFF"/>
                </a:solidFill>
                <a:latin typeface="Arial"/>
                <a:cs typeface="Arial"/>
              </a:rPr>
              <a:t>DE  </a:t>
            </a:r>
            <a:r>
              <a:rPr lang="es-MX" b="1" spc="-25" dirty="0">
                <a:solidFill>
                  <a:srgbClr val="FFFFFF"/>
                </a:solidFill>
                <a:latin typeface="Arial"/>
                <a:cs typeface="Arial"/>
              </a:rPr>
              <a:t>ATENCIÓN </a:t>
            </a:r>
            <a:r>
              <a:rPr lang="es-MX" b="1" spc="-5" dirty="0">
                <a:solidFill>
                  <a:srgbClr val="FFFFFF"/>
                </a:solidFill>
                <a:latin typeface="Arial"/>
                <a:cs typeface="Arial"/>
              </a:rPr>
              <a:t>DE     CÁNCER </a:t>
            </a:r>
            <a:r>
              <a:rPr lang="es-MX" b="1" spc="-20" dirty="0">
                <a:solidFill>
                  <a:srgbClr val="FFFFFF"/>
                </a:solidFill>
                <a:latin typeface="Arial"/>
                <a:cs typeface="Arial"/>
              </a:rPr>
              <a:t>INFANTIL</a:t>
            </a:r>
            <a:r>
              <a:rPr lang="es-MX" b="1" spc="50" dirty="0">
                <a:solidFill>
                  <a:srgbClr val="FFFFFF"/>
                </a:solidFill>
                <a:latin typeface="Arial"/>
                <a:cs typeface="Arial"/>
              </a:rPr>
              <a:t> </a:t>
            </a:r>
            <a:r>
              <a:rPr lang="es-MX" b="1" spc="-10" dirty="0">
                <a:solidFill>
                  <a:srgbClr val="FFFFFF"/>
                </a:solidFill>
                <a:latin typeface="Arial"/>
                <a:cs typeface="Arial"/>
              </a:rPr>
              <a:t>(UACAI)</a:t>
            </a:r>
            <a:endParaRPr lang="es-MX" dirty="0">
              <a:latin typeface="Arial"/>
              <a:cs typeface="Arial"/>
            </a:endParaRPr>
          </a:p>
        </p:txBody>
      </p:sp>
      <p:sp>
        <p:nvSpPr>
          <p:cNvPr id="4" name="object 61">
            <a:extLst>
              <a:ext uri="{FF2B5EF4-FFF2-40B4-BE49-F238E27FC236}">
                <a16:creationId xmlns:a16="http://schemas.microsoft.com/office/drawing/2014/main" id="{9CD2AF2C-DBA7-42D3-B48A-2B7306CB951D}"/>
              </a:ext>
            </a:extLst>
          </p:cNvPr>
          <p:cNvSpPr/>
          <p:nvPr/>
        </p:nvSpPr>
        <p:spPr>
          <a:xfrm>
            <a:off x="2075782" y="2156426"/>
            <a:ext cx="936625" cy="1228725"/>
          </a:xfrm>
          <a:prstGeom prst="rect">
            <a:avLst/>
          </a:prstGeom>
          <a:blipFill>
            <a:blip r:embed="rId3" cstate="print"/>
            <a:stretch>
              <a:fillRect/>
            </a:stretch>
          </a:blipFill>
        </p:spPr>
        <p:txBody>
          <a:bodyPr wrap="square" lIns="0" tIns="0" rIns="0" bIns="0" rtlCol="0"/>
          <a:lstStyle/>
          <a:p>
            <a:endParaRPr dirty="0"/>
          </a:p>
        </p:txBody>
      </p:sp>
      <p:sp>
        <p:nvSpPr>
          <p:cNvPr id="5" name="object 12">
            <a:extLst>
              <a:ext uri="{FF2B5EF4-FFF2-40B4-BE49-F238E27FC236}">
                <a16:creationId xmlns:a16="http://schemas.microsoft.com/office/drawing/2014/main" id="{B7FECE08-3C4E-4E42-B27B-1E62EC84F46F}"/>
              </a:ext>
            </a:extLst>
          </p:cNvPr>
          <p:cNvSpPr/>
          <p:nvPr/>
        </p:nvSpPr>
        <p:spPr>
          <a:xfrm>
            <a:off x="4920997" y="2156426"/>
            <a:ext cx="1175003" cy="1207008"/>
          </a:xfrm>
          <a:prstGeom prst="rect">
            <a:avLst/>
          </a:prstGeom>
          <a:blipFill>
            <a:blip r:embed="rId4" cstate="print"/>
            <a:stretch>
              <a:fillRect/>
            </a:stretch>
          </a:blipFill>
        </p:spPr>
        <p:txBody>
          <a:bodyPr wrap="square" lIns="0" tIns="0" rIns="0" bIns="0" rtlCol="0"/>
          <a:lstStyle/>
          <a:p>
            <a:endParaRPr dirty="0"/>
          </a:p>
        </p:txBody>
      </p:sp>
      <p:sp>
        <p:nvSpPr>
          <p:cNvPr id="6" name="object 63">
            <a:extLst>
              <a:ext uri="{FF2B5EF4-FFF2-40B4-BE49-F238E27FC236}">
                <a16:creationId xmlns:a16="http://schemas.microsoft.com/office/drawing/2014/main" id="{40E600B0-3601-44E9-8870-5FEF41ECC4C3}"/>
              </a:ext>
            </a:extLst>
          </p:cNvPr>
          <p:cNvSpPr/>
          <p:nvPr/>
        </p:nvSpPr>
        <p:spPr>
          <a:xfrm>
            <a:off x="7536277" y="2120168"/>
            <a:ext cx="936625" cy="639762"/>
          </a:xfrm>
          <a:prstGeom prst="rect">
            <a:avLst/>
          </a:prstGeom>
          <a:blipFill>
            <a:blip r:embed="rId5" cstate="print"/>
            <a:stretch>
              <a:fillRect/>
            </a:stretch>
          </a:blipFill>
        </p:spPr>
        <p:txBody>
          <a:bodyPr wrap="square" lIns="0" tIns="0" rIns="0" bIns="0" rtlCol="0"/>
          <a:lstStyle/>
          <a:p>
            <a:endParaRPr/>
          </a:p>
        </p:txBody>
      </p:sp>
      <p:sp>
        <p:nvSpPr>
          <p:cNvPr id="7" name="object 63">
            <a:extLst>
              <a:ext uri="{FF2B5EF4-FFF2-40B4-BE49-F238E27FC236}">
                <a16:creationId xmlns:a16="http://schemas.microsoft.com/office/drawing/2014/main" id="{579FAF64-485C-4F97-9F25-A3DF59BBE948}"/>
              </a:ext>
            </a:extLst>
          </p:cNvPr>
          <p:cNvSpPr/>
          <p:nvPr/>
        </p:nvSpPr>
        <p:spPr>
          <a:xfrm>
            <a:off x="8663219" y="2120168"/>
            <a:ext cx="962044" cy="639762"/>
          </a:xfrm>
          <a:prstGeom prst="rect">
            <a:avLst/>
          </a:prstGeom>
          <a:blipFill>
            <a:blip r:embed="rId5" cstate="print"/>
            <a:stretch>
              <a:fillRect/>
            </a:stretch>
          </a:blipFill>
        </p:spPr>
        <p:txBody>
          <a:bodyPr wrap="square" lIns="0" tIns="0" rIns="0" bIns="0" rtlCol="0"/>
          <a:lstStyle/>
          <a:p>
            <a:endParaRPr/>
          </a:p>
        </p:txBody>
      </p:sp>
      <p:sp>
        <p:nvSpPr>
          <p:cNvPr id="8" name="object 63">
            <a:extLst>
              <a:ext uri="{FF2B5EF4-FFF2-40B4-BE49-F238E27FC236}">
                <a16:creationId xmlns:a16="http://schemas.microsoft.com/office/drawing/2014/main" id="{6F7067D3-E3AF-4707-AFC3-05857E7059C8}"/>
              </a:ext>
            </a:extLst>
          </p:cNvPr>
          <p:cNvSpPr/>
          <p:nvPr/>
        </p:nvSpPr>
        <p:spPr>
          <a:xfrm>
            <a:off x="8552937" y="2842143"/>
            <a:ext cx="936625" cy="639762"/>
          </a:xfrm>
          <a:prstGeom prst="rect">
            <a:avLst/>
          </a:prstGeom>
          <a:blipFill>
            <a:blip r:embed="rId5" cstate="print"/>
            <a:stretch>
              <a:fillRect/>
            </a:stretch>
          </a:blipFill>
        </p:spPr>
        <p:txBody>
          <a:bodyPr wrap="square" lIns="0" tIns="0" rIns="0" bIns="0" rtlCol="0"/>
          <a:lstStyle/>
          <a:p>
            <a:endParaRPr/>
          </a:p>
        </p:txBody>
      </p:sp>
      <p:sp>
        <p:nvSpPr>
          <p:cNvPr id="9" name="object 8">
            <a:extLst>
              <a:ext uri="{FF2B5EF4-FFF2-40B4-BE49-F238E27FC236}">
                <a16:creationId xmlns:a16="http://schemas.microsoft.com/office/drawing/2014/main" id="{A417B65E-AA1E-4AA0-BEB3-3BB954EA420D}"/>
              </a:ext>
            </a:extLst>
          </p:cNvPr>
          <p:cNvSpPr/>
          <p:nvPr/>
        </p:nvSpPr>
        <p:spPr>
          <a:xfrm>
            <a:off x="2263357" y="3429000"/>
            <a:ext cx="7665285" cy="2160905"/>
          </a:xfrm>
          <a:custGeom>
            <a:avLst/>
            <a:gdLst/>
            <a:ahLst/>
            <a:cxnLst/>
            <a:rect l="l" t="t" r="r" b="b"/>
            <a:pathLst>
              <a:path w="5853430" h="2160904">
                <a:moveTo>
                  <a:pt x="0" y="2160651"/>
                </a:moveTo>
                <a:lnTo>
                  <a:pt x="5853049" y="2160651"/>
                </a:lnTo>
                <a:lnTo>
                  <a:pt x="5853049" y="0"/>
                </a:lnTo>
                <a:lnTo>
                  <a:pt x="0" y="0"/>
                </a:lnTo>
                <a:lnTo>
                  <a:pt x="0" y="2160651"/>
                </a:lnTo>
                <a:close/>
              </a:path>
            </a:pathLst>
          </a:custGeom>
          <a:solidFill>
            <a:schemeClr val="accent3">
              <a:lumMod val="40000"/>
              <a:lumOff val="60000"/>
            </a:schemeClr>
          </a:solidFill>
          <a:ln w="9525">
            <a:solidFill>
              <a:srgbClr val="7C5F9F"/>
            </a:solidFill>
          </a:ln>
        </p:spPr>
        <p:txBody>
          <a:bodyPr wrap="square" lIns="0" tIns="0" rIns="0" bIns="0" rtlCol="0"/>
          <a:lstStyle/>
          <a:p>
            <a:endParaRPr/>
          </a:p>
        </p:txBody>
      </p:sp>
      <p:sp>
        <p:nvSpPr>
          <p:cNvPr id="11" name="Rectángulo 10">
            <a:extLst>
              <a:ext uri="{FF2B5EF4-FFF2-40B4-BE49-F238E27FC236}">
                <a16:creationId xmlns:a16="http://schemas.microsoft.com/office/drawing/2014/main" id="{26816B6F-B904-4F27-9202-70B95C3F2869}"/>
              </a:ext>
            </a:extLst>
          </p:cNvPr>
          <p:cNvSpPr/>
          <p:nvPr/>
        </p:nvSpPr>
        <p:spPr>
          <a:xfrm>
            <a:off x="2333539" y="3532547"/>
            <a:ext cx="7595103" cy="2031325"/>
          </a:xfrm>
          <a:prstGeom prst="rect">
            <a:avLst/>
          </a:prstGeom>
        </p:spPr>
        <p:txBody>
          <a:bodyPr wrap="square">
            <a:spAutoFit/>
          </a:bodyPr>
          <a:lstStyle/>
          <a:p>
            <a:pPr marL="285750" indent="-285750">
              <a:buFont typeface="Wingdings" panose="05000000000000000000" pitchFamily="2" charset="2"/>
              <a:buChar char="ü"/>
            </a:pPr>
            <a:r>
              <a:rPr lang="es-MX" dirty="0"/>
              <a:t>Si se confirma el diagnóstico de Leucemia, reporte al SIVILA</a:t>
            </a:r>
          </a:p>
          <a:p>
            <a:pPr marL="285750" indent="-285750">
              <a:buFont typeface="Wingdings" panose="05000000000000000000" pitchFamily="2" charset="2"/>
              <a:buChar char="ü"/>
            </a:pPr>
            <a:r>
              <a:rPr lang="es-MX" dirty="0"/>
              <a:t>Iniciación de tratamiento según Guías de Práctica Clínica </a:t>
            </a:r>
          </a:p>
          <a:p>
            <a:pPr marL="285750" indent="-285750">
              <a:buFont typeface="Wingdings" panose="05000000000000000000" pitchFamily="2" charset="2"/>
              <a:buChar char="ü"/>
            </a:pPr>
            <a:r>
              <a:rPr lang="es-MX" dirty="0"/>
              <a:t>Reporte al SIVIGILA el tratamiento terminado</a:t>
            </a:r>
          </a:p>
          <a:p>
            <a:pPr marL="285750" indent="-285750">
              <a:buFont typeface="Wingdings" panose="05000000000000000000" pitchFamily="2" charset="2"/>
              <a:buChar char="ü"/>
            </a:pPr>
            <a:r>
              <a:rPr lang="es-MX" dirty="0"/>
              <a:t>Si hay remisión de la enfermedad, seguimiento y rehabilitación </a:t>
            </a:r>
          </a:p>
          <a:p>
            <a:pPr marL="285750" indent="-285750">
              <a:buFont typeface="Wingdings" panose="05000000000000000000" pitchFamily="2" charset="2"/>
              <a:buChar char="ü"/>
            </a:pPr>
            <a:r>
              <a:rPr lang="es-MX" dirty="0"/>
              <a:t>Si no hubo remisión de la enfermedad , evaluación de alternativas e iniciación de tratamiento</a:t>
            </a:r>
          </a:p>
          <a:p>
            <a:pPr marL="285750" indent="-285750">
              <a:buFont typeface="Wingdings" panose="05000000000000000000" pitchFamily="2" charset="2"/>
              <a:buChar char="ü"/>
            </a:pPr>
            <a:r>
              <a:rPr lang="es-MX" dirty="0"/>
              <a:t>Reporte al ICBF el abandono del tratamiento</a:t>
            </a:r>
            <a:endParaRPr lang="es-CO" dirty="0"/>
          </a:p>
        </p:txBody>
      </p:sp>
      <p:sp>
        <p:nvSpPr>
          <p:cNvPr id="12" name="object 41">
            <a:extLst>
              <a:ext uri="{FF2B5EF4-FFF2-40B4-BE49-F238E27FC236}">
                <a16:creationId xmlns:a16="http://schemas.microsoft.com/office/drawing/2014/main" id="{8CA35AE8-F071-4516-9316-4F74D56D5EFB}"/>
              </a:ext>
            </a:extLst>
          </p:cNvPr>
          <p:cNvSpPr/>
          <p:nvPr/>
        </p:nvSpPr>
        <p:spPr>
          <a:xfrm>
            <a:off x="2263356" y="5640546"/>
            <a:ext cx="7843170" cy="630935"/>
          </a:xfrm>
          <a:prstGeom prst="rect">
            <a:avLst/>
          </a:prstGeom>
          <a:blipFill>
            <a:blip r:embed="rId6" cstate="print"/>
            <a:stretch>
              <a:fillRect/>
            </a:stretch>
          </a:blipFill>
        </p:spPr>
        <p:txBody>
          <a:bodyPr wrap="square" lIns="0" tIns="0" rIns="0" bIns="0" rtlCol="0"/>
          <a:lstStyle/>
          <a:p>
            <a:pPr marL="12700" marR="5080" algn="ctr">
              <a:lnSpc>
                <a:spcPct val="100000"/>
              </a:lnSpc>
              <a:spcBef>
                <a:spcPts val="100"/>
              </a:spcBef>
            </a:pPr>
            <a:r>
              <a:rPr lang="es-MX" spc="-30">
                <a:solidFill>
                  <a:srgbClr val="001F5F"/>
                </a:solidFill>
                <a:latin typeface="Arial"/>
                <a:cs typeface="Arial"/>
              </a:rPr>
              <a:t>*Fin</a:t>
            </a:r>
            <a:r>
              <a:rPr lang="es-MX" spc="-95">
                <a:solidFill>
                  <a:srgbClr val="001F5F"/>
                </a:solidFill>
                <a:latin typeface="Arial"/>
                <a:cs typeface="Arial"/>
              </a:rPr>
              <a:t> </a:t>
            </a:r>
            <a:r>
              <a:rPr lang="es-MX" spc="-30">
                <a:solidFill>
                  <a:srgbClr val="001F5F"/>
                </a:solidFill>
                <a:latin typeface="Arial"/>
                <a:cs typeface="Arial"/>
              </a:rPr>
              <a:t>Hito</a:t>
            </a:r>
            <a:r>
              <a:rPr lang="es-MX" spc="-70">
                <a:solidFill>
                  <a:srgbClr val="001F5F"/>
                </a:solidFill>
                <a:latin typeface="Arial"/>
                <a:cs typeface="Arial"/>
              </a:rPr>
              <a:t> </a:t>
            </a:r>
            <a:r>
              <a:rPr lang="es-MX" spc="-60">
                <a:solidFill>
                  <a:srgbClr val="001F5F"/>
                </a:solidFill>
                <a:latin typeface="Arial"/>
                <a:cs typeface="Arial"/>
              </a:rPr>
              <a:t>No.</a:t>
            </a:r>
            <a:r>
              <a:rPr lang="es-MX" spc="-95">
                <a:solidFill>
                  <a:srgbClr val="001F5F"/>
                </a:solidFill>
                <a:latin typeface="Arial"/>
                <a:cs typeface="Arial"/>
              </a:rPr>
              <a:t> </a:t>
            </a:r>
            <a:r>
              <a:rPr lang="es-MX" spc="-45">
                <a:solidFill>
                  <a:srgbClr val="001F5F"/>
                </a:solidFill>
                <a:latin typeface="Arial"/>
                <a:cs typeface="Arial"/>
              </a:rPr>
              <a:t>2:</a:t>
            </a:r>
            <a:r>
              <a:rPr lang="es-MX" spc="-90">
                <a:solidFill>
                  <a:srgbClr val="001F5F"/>
                </a:solidFill>
                <a:latin typeface="Arial"/>
                <a:cs typeface="Arial"/>
              </a:rPr>
              <a:t> </a:t>
            </a:r>
            <a:r>
              <a:rPr lang="es-MX" spc="-45">
                <a:solidFill>
                  <a:srgbClr val="001F5F"/>
                </a:solidFill>
                <a:latin typeface="Arial"/>
                <a:cs typeface="Arial"/>
              </a:rPr>
              <a:t>Oportunidad </a:t>
            </a:r>
            <a:r>
              <a:rPr lang="es-MX" spc="-30">
                <a:solidFill>
                  <a:srgbClr val="001F5F"/>
                </a:solidFill>
                <a:latin typeface="Arial"/>
                <a:cs typeface="Arial"/>
              </a:rPr>
              <a:t>entre</a:t>
            </a:r>
            <a:r>
              <a:rPr lang="es-MX" spc="-55">
                <a:solidFill>
                  <a:srgbClr val="001F5F"/>
                </a:solidFill>
                <a:latin typeface="Arial"/>
                <a:cs typeface="Arial"/>
              </a:rPr>
              <a:t> </a:t>
            </a:r>
            <a:r>
              <a:rPr lang="es-MX" spc="-35">
                <a:solidFill>
                  <a:srgbClr val="001F5F"/>
                </a:solidFill>
                <a:latin typeface="Arial"/>
                <a:cs typeface="Arial"/>
              </a:rPr>
              <a:t>el</a:t>
            </a:r>
            <a:r>
              <a:rPr lang="es-MX" spc="-75">
                <a:solidFill>
                  <a:srgbClr val="001F5F"/>
                </a:solidFill>
                <a:latin typeface="Arial"/>
                <a:cs typeface="Arial"/>
              </a:rPr>
              <a:t> </a:t>
            </a:r>
            <a:r>
              <a:rPr lang="es-MX" spc="-65">
                <a:solidFill>
                  <a:srgbClr val="001F5F"/>
                </a:solidFill>
                <a:latin typeface="Arial"/>
                <a:cs typeface="Arial"/>
              </a:rPr>
              <a:t>Diagnóstico</a:t>
            </a:r>
            <a:r>
              <a:rPr lang="es-MX" spc="-75">
                <a:solidFill>
                  <a:srgbClr val="001F5F"/>
                </a:solidFill>
                <a:latin typeface="Arial"/>
                <a:cs typeface="Arial"/>
              </a:rPr>
              <a:t> </a:t>
            </a:r>
            <a:r>
              <a:rPr lang="es-MX" spc="-55">
                <a:solidFill>
                  <a:srgbClr val="001F5F"/>
                </a:solidFill>
                <a:latin typeface="Arial"/>
                <a:cs typeface="Arial"/>
              </a:rPr>
              <a:t>Confirmado</a:t>
            </a:r>
            <a:r>
              <a:rPr lang="es-MX" spc="-70">
                <a:solidFill>
                  <a:srgbClr val="001F5F"/>
                </a:solidFill>
                <a:latin typeface="Arial"/>
                <a:cs typeface="Arial"/>
              </a:rPr>
              <a:t> </a:t>
            </a:r>
            <a:r>
              <a:rPr lang="es-MX" spc="-65">
                <a:solidFill>
                  <a:srgbClr val="001F5F"/>
                </a:solidFill>
                <a:latin typeface="Arial"/>
                <a:cs typeface="Arial"/>
              </a:rPr>
              <a:t>y</a:t>
            </a:r>
            <a:r>
              <a:rPr lang="es-MX" spc="-75">
                <a:solidFill>
                  <a:srgbClr val="001F5F"/>
                </a:solidFill>
                <a:latin typeface="Arial"/>
                <a:cs typeface="Arial"/>
              </a:rPr>
              <a:t> </a:t>
            </a:r>
            <a:r>
              <a:rPr lang="es-MX" spc="-35">
                <a:solidFill>
                  <a:srgbClr val="001F5F"/>
                </a:solidFill>
                <a:latin typeface="Arial"/>
                <a:cs typeface="Arial"/>
              </a:rPr>
              <a:t>el</a:t>
            </a:r>
            <a:r>
              <a:rPr lang="es-MX" spc="-75">
                <a:solidFill>
                  <a:srgbClr val="001F5F"/>
                </a:solidFill>
                <a:latin typeface="Arial"/>
                <a:cs typeface="Arial"/>
              </a:rPr>
              <a:t> </a:t>
            </a:r>
            <a:r>
              <a:rPr lang="es-MX" spc="-40">
                <a:solidFill>
                  <a:srgbClr val="001F5F"/>
                </a:solidFill>
                <a:latin typeface="Arial"/>
                <a:cs typeface="Arial"/>
              </a:rPr>
              <a:t>Inicio</a:t>
            </a:r>
            <a:r>
              <a:rPr lang="es-MX" spc="-65">
                <a:solidFill>
                  <a:srgbClr val="001F5F"/>
                </a:solidFill>
                <a:latin typeface="Arial"/>
                <a:cs typeface="Arial"/>
              </a:rPr>
              <a:t> </a:t>
            </a:r>
            <a:r>
              <a:rPr lang="es-MX" spc="-40">
                <a:solidFill>
                  <a:srgbClr val="001F5F"/>
                </a:solidFill>
                <a:latin typeface="Arial"/>
                <a:cs typeface="Arial"/>
              </a:rPr>
              <a:t>del  </a:t>
            </a:r>
            <a:r>
              <a:rPr lang="es-MX" spc="-55">
                <a:solidFill>
                  <a:srgbClr val="001F5F"/>
                </a:solidFill>
                <a:latin typeface="Arial"/>
                <a:cs typeface="Arial"/>
              </a:rPr>
              <a:t>Tratamiento</a:t>
            </a:r>
            <a:endParaRPr lang="es-MX" dirty="0">
              <a:latin typeface="Arial"/>
              <a:cs typeface="Arial"/>
            </a:endParaRPr>
          </a:p>
        </p:txBody>
      </p:sp>
      <p:sp>
        <p:nvSpPr>
          <p:cNvPr id="13" name="object 42">
            <a:extLst>
              <a:ext uri="{FF2B5EF4-FFF2-40B4-BE49-F238E27FC236}">
                <a16:creationId xmlns:a16="http://schemas.microsoft.com/office/drawing/2014/main" id="{3ECA5990-72C0-48E8-B4A7-2790039B66E1}"/>
              </a:ext>
            </a:extLst>
          </p:cNvPr>
          <p:cNvSpPr/>
          <p:nvPr/>
        </p:nvSpPr>
        <p:spPr>
          <a:xfrm>
            <a:off x="2263356" y="6227064"/>
            <a:ext cx="7843170" cy="630936"/>
          </a:xfrm>
          <a:prstGeom prst="rect">
            <a:avLst/>
          </a:prstGeom>
          <a:blipFill>
            <a:blip r:embed="rId7" cstate="print"/>
            <a:stretch>
              <a:fillRect/>
            </a:stretch>
          </a:blipFill>
        </p:spPr>
        <p:txBody>
          <a:bodyPr wrap="square" lIns="0" tIns="0" rIns="0" bIns="0" rtlCol="0"/>
          <a:lstStyle/>
          <a:p>
            <a:pPr marL="17145" marR="9525" algn="ctr">
              <a:lnSpc>
                <a:spcPct val="100000"/>
              </a:lnSpc>
              <a:spcBef>
                <a:spcPts val="610"/>
              </a:spcBef>
            </a:pPr>
            <a:r>
              <a:rPr lang="es-MX" spc="150">
                <a:solidFill>
                  <a:srgbClr val="FFFFFF"/>
                </a:solidFill>
                <a:latin typeface="Arial"/>
                <a:cs typeface="Arial"/>
              </a:rPr>
              <a:t>*</a:t>
            </a:r>
            <a:r>
              <a:rPr lang="es-MX" spc="-90">
                <a:solidFill>
                  <a:srgbClr val="FFFFFF"/>
                </a:solidFill>
                <a:latin typeface="Arial"/>
                <a:cs typeface="Arial"/>
              </a:rPr>
              <a:t> </a:t>
            </a:r>
            <a:r>
              <a:rPr lang="es-MX" spc="-30">
                <a:solidFill>
                  <a:srgbClr val="FFFFFF"/>
                </a:solidFill>
                <a:latin typeface="Arial"/>
                <a:cs typeface="Arial"/>
              </a:rPr>
              <a:t>Hito</a:t>
            </a:r>
            <a:r>
              <a:rPr lang="es-MX" spc="-70">
                <a:solidFill>
                  <a:srgbClr val="FFFFFF"/>
                </a:solidFill>
                <a:latin typeface="Arial"/>
                <a:cs typeface="Arial"/>
              </a:rPr>
              <a:t> </a:t>
            </a:r>
            <a:r>
              <a:rPr lang="es-MX" spc="-60">
                <a:solidFill>
                  <a:srgbClr val="FFFFFF"/>
                </a:solidFill>
                <a:latin typeface="Arial"/>
                <a:cs typeface="Arial"/>
              </a:rPr>
              <a:t>No.</a:t>
            </a:r>
            <a:r>
              <a:rPr lang="es-MX" spc="-95">
                <a:solidFill>
                  <a:srgbClr val="FFFFFF"/>
                </a:solidFill>
                <a:latin typeface="Arial"/>
                <a:cs typeface="Arial"/>
              </a:rPr>
              <a:t> </a:t>
            </a:r>
            <a:r>
              <a:rPr lang="es-MX" spc="-70">
                <a:solidFill>
                  <a:srgbClr val="FFFFFF"/>
                </a:solidFill>
                <a:latin typeface="Arial"/>
                <a:cs typeface="Arial"/>
              </a:rPr>
              <a:t>3</a:t>
            </a:r>
            <a:r>
              <a:rPr lang="es-MX" spc="-75">
                <a:solidFill>
                  <a:srgbClr val="FFFFFF"/>
                </a:solidFill>
                <a:latin typeface="Arial"/>
                <a:cs typeface="Arial"/>
              </a:rPr>
              <a:t> </a:t>
            </a:r>
            <a:r>
              <a:rPr lang="es-MX" spc="-45">
                <a:solidFill>
                  <a:srgbClr val="FFFFFF"/>
                </a:solidFill>
                <a:latin typeface="Arial"/>
                <a:cs typeface="Arial"/>
              </a:rPr>
              <a:t>Oportunidad </a:t>
            </a:r>
            <a:r>
              <a:rPr lang="es-MX" spc="-30">
                <a:solidFill>
                  <a:srgbClr val="FFFFFF"/>
                </a:solidFill>
                <a:latin typeface="Arial"/>
                <a:cs typeface="Arial"/>
              </a:rPr>
              <a:t>entre</a:t>
            </a:r>
            <a:r>
              <a:rPr lang="es-MX" spc="-55">
                <a:solidFill>
                  <a:srgbClr val="FFFFFF"/>
                </a:solidFill>
                <a:latin typeface="Arial"/>
                <a:cs typeface="Arial"/>
              </a:rPr>
              <a:t> </a:t>
            </a:r>
            <a:r>
              <a:rPr lang="es-MX" spc="-35">
                <a:solidFill>
                  <a:srgbClr val="FFFFFF"/>
                </a:solidFill>
                <a:latin typeface="Arial"/>
                <a:cs typeface="Arial"/>
              </a:rPr>
              <a:t>el</a:t>
            </a:r>
            <a:r>
              <a:rPr lang="es-MX" spc="-70">
                <a:solidFill>
                  <a:srgbClr val="FFFFFF"/>
                </a:solidFill>
                <a:latin typeface="Arial"/>
                <a:cs typeface="Arial"/>
              </a:rPr>
              <a:t> </a:t>
            </a:r>
            <a:r>
              <a:rPr lang="es-MX" spc="-40">
                <a:solidFill>
                  <a:srgbClr val="FFFFFF"/>
                </a:solidFill>
                <a:latin typeface="Arial"/>
                <a:cs typeface="Arial"/>
              </a:rPr>
              <a:t>Inicio</a:t>
            </a:r>
            <a:r>
              <a:rPr lang="es-MX" spc="-70">
                <a:solidFill>
                  <a:srgbClr val="FFFFFF"/>
                </a:solidFill>
                <a:latin typeface="Arial"/>
                <a:cs typeface="Arial"/>
              </a:rPr>
              <a:t> </a:t>
            </a:r>
            <a:r>
              <a:rPr lang="es-MX" spc="-40">
                <a:solidFill>
                  <a:srgbClr val="FFFFFF"/>
                </a:solidFill>
                <a:latin typeface="Arial"/>
                <a:cs typeface="Arial"/>
              </a:rPr>
              <a:t>del</a:t>
            </a:r>
            <a:r>
              <a:rPr lang="es-MX" spc="-65">
                <a:solidFill>
                  <a:srgbClr val="FFFFFF"/>
                </a:solidFill>
                <a:latin typeface="Arial"/>
                <a:cs typeface="Arial"/>
              </a:rPr>
              <a:t> </a:t>
            </a:r>
            <a:r>
              <a:rPr lang="es-MX" spc="-55">
                <a:solidFill>
                  <a:srgbClr val="FFFFFF"/>
                </a:solidFill>
                <a:latin typeface="Arial"/>
                <a:cs typeface="Arial"/>
              </a:rPr>
              <a:t>Tratamiento </a:t>
            </a:r>
            <a:r>
              <a:rPr lang="es-MX" spc="-65">
                <a:solidFill>
                  <a:srgbClr val="FFFFFF"/>
                </a:solidFill>
                <a:latin typeface="Arial"/>
                <a:cs typeface="Arial"/>
              </a:rPr>
              <a:t>y</a:t>
            </a:r>
            <a:r>
              <a:rPr lang="es-MX" spc="-75">
                <a:solidFill>
                  <a:srgbClr val="FFFFFF"/>
                </a:solidFill>
                <a:latin typeface="Arial"/>
                <a:cs typeface="Arial"/>
              </a:rPr>
              <a:t> </a:t>
            </a:r>
            <a:r>
              <a:rPr lang="es-MX" spc="-50">
                <a:solidFill>
                  <a:srgbClr val="FFFFFF"/>
                </a:solidFill>
                <a:latin typeface="Arial"/>
                <a:cs typeface="Arial"/>
              </a:rPr>
              <a:t>la</a:t>
            </a:r>
            <a:r>
              <a:rPr lang="es-MX" spc="-70">
                <a:solidFill>
                  <a:srgbClr val="FFFFFF"/>
                </a:solidFill>
                <a:latin typeface="Arial"/>
                <a:cs typeface="Arial"/>
              </a:rPr>
              <a:t> </a:t>
            </a:r>
            <a:r>
              <a:rPr lang="es-MX" spc="-50">
                <a:solidFill>
                  <a:srgbClr val="FFFFFF"/>
                </a:solidFill>
                <a:latin typeface="Arial"/>
                <a:cs typeface="Arial"/>
              </a:rPr>
              <a:t>finalización</a:t>
            </a:r>
            <a:r>
              <a:rPr lang="es-MX" spc="-65">
                <a:solidFill>
                  <a:srgbClr val="FFFFFF"/>
                </a:solidFill>
                <a:latin typeface="Arial"/>
                <a:cs typeface="Arial"/>
              </a:rPr>
              <a:t> </a:t>
            </a:r>
            <a:r>
              <a:rPr lang="es-MX" spc="-40">
                <a:solidFill>
                  <a:srgbClr val="FFFFFF"/>
                </a:solidFill>
                <a:latin typeface="Arial"/>
                <a:cs typeface="Arial"/>
              </a:rPr>
              <a:t>del  </a:t>
            </a:r>
            <a:r>
              <a:rPr lang="es-MX" spc="-60">
                <a:solidFill>
                  <a:srgbClr val="FFFFFF"/>
                </a:solidFill>
                <a:latin typeface="Arial"/>
                <a:cs typeface="Arial"/>
              </a:rPr>
              <a:t>mismo</a:t>
            </a:r>
            <a:endParaRPr lang="es-MX" dirty="0">
              <a:latin typeface="Arial"/>
              <a:cs typeface="Arial"/>
            </a:endParaRPr>
          </a:p>
        </p:txBody>
      </p:sp>
      <p:pic>
        <p:nvPicPr>
          <p:cNvPr id="14" name="Imagen 13">
            <a:extLst>
              <a:ext uri="{FF2B5EF4-FFF2-40B4-BE49-F238E27FC236}">
                <a16:creationId xmlns:a16="http://schemas.microsoft.com/office/drawing/2014/main" id="{EFD268C5-08FC-4AEC-B929-5BE4CE47A9BD}"/>
              </a:ext>
            </a:extLst>
          </p:cNvPr>
          <p:cNvPicPr>
            <a:picLocks noChangeAspect="1"/>
          </p:cNvPicPr>
          <p:nvPr/>
        </p:nvPicPr>
        <p:blipFill>
          <a:blip r:embed="rId8"/>
          <a:stretch>
            <a:fillRect/>
          </a:stretch>
        </p:blipFill>
        <p:spPr>
          <a:xfrm>
            <a:off x="10532370" y="4572000"/>
            <a:ext cx="1017946" cy="1152012"/>
          </a:xfrm>
          <a:prstGeom prst="rect">
            <a:avLst/>
          </a:prstGeom>
        </p:spPr>
      </p:pic>
      <p:sp>
        <p:nvSpPr>
          <p:cNvPr id="15" name="object 54">
            <a:extLst>
              <a:ext uri="{FF2B5EF4-FFF2-40B4-BE49-F238E27FC236}">
                <a16:creationId xmlns:a16="http://schemas.microsoft.com/office/drawing/2014/main" id="{7DD92B60-A8B4-42C7-B76C-DBBCC645157A}"/>
              </a:ext>
            </a:extLst>
          </p:cNvPr>
          <p:cNvSpPr/>
          <p:nvPr/>
        </p:nvSpPr>
        <p:spPr>
          <a:xfrm>
            <a:off x="1554748" y="5592523"/>
            <a:ext cx="647700" cy="1214331"/>
          </a:xfrm>
          <a:prstGeom prst="rect">
            <a:avLst/>
          </a:prstGeom>
          <a:blipFill>
            <a:blip r:embed="rId9" cstate="print"/>
            <a:stretch>
              <a:fillRect/>
            </a:stretch>
          </a:blipFill>
        </p:spPr>
        <p:txBody>
          <a:bodyPr wrap="square" lIns="0" tIns="0" rIns="0" bIns="0" rtlCol="0"/>
          <a:lstStyle/>
          <a:p>
            <a:endParaRPr/>
          </a:p>
        </p:txBody>
      </p:sp>
      <p:sp>
        <p:nvSpPr>
          <p:cNvPr id="16" name="Rectángulo 15">
            <a:extLst>
              <a:ext uri="{FF2B5EF4-FFF2-40B4-BE49-F238E27FC236}">
                <a16:creationId xmlns:a16="http://schemas.microsoft.com/office/drawing/2014/main" id="{24264BE3-99F1-4646-B601-1D746FCBC00B}"/>
              </a:ext>
            </a:extLst>
          </p:cNvPr>
          <p:cNvSpPr/>
          <p:nvPr/>
        </p:nvSpPr>
        <p:spPr>
          <a:xfrm>
            <a:off x="641684" y="5724012"/>
            <a:ext cx="816890" cy="369332"/>
          </a:xfrm>
          <a:prstGeom prst="rect">
            <a:avLst/>
          </a:prstGeom>
        </p:spPr>
        <p:txBody>
          <a:bodyPr wrap="none">
            <a:spAutoFit/>
          </a:bodyPr>
          <a:lstStyle/>
          <a:p>
            <a:r>
              <a:rPr lang="es-MX" spc="-30" dirty="0">
                <a:solidFill>
                  <a:schemeClr val="accent1"/>
                </a:solidFill>
                <a:latin typeface="Arial"/>
                <a:cs typeface="Arial"/>
              </a:rPr>
              <a:t>Hito</a:t>
            </a:r>
            <a:r>
              <a:rPr lang="es-MX" spc="-60" dirty="0">
                <a:solidFill>
                  <a:schemeClr val="accent1"/>
                </a:solidFill>
                <a:latin typeface="Arial"/>
                <a:cs typeface="Arial"/>
              </a:rPr>
              <a:t> </a:t>
            </a:r>
            <a:r>
              <a:rPr lang="es-MX" spc="-45" dirty="0">
                <a:solidFill>
                  <a:schemeClr val="accent1"/>
                </a:solidFill>
                <a:latin typeface="Arial"/>
                <a:cs typeface="Arial"/>
              </a:rPr>
              <a:t>1 </a:t>
            </a:r>
            <a:endParaRPr lang="es-CO" dirty="0">
              <a:solidFill>
                <a:schemeClr val="accent1"/>
              </a:solidFill>
            </a:endParaRPr>
          </a:p>
        </p:txBody>
      </p:sp>
      <p:sp>
        <p:nvSpPr>
          <p:cNvPr id="17" name="Rectángulo 16">
            <a:extLst>
              <a:ext uri="{FF2B5EF4-FFF2-40B4-BE49-F238E27FC236}">
                <a16:creationId xmlns:a16="http://schemas.microsoft.com/office/drawing/2014/main" id="{DD21D9BF-DCD4-4A40-95C3-330F4948F0E5}"/>
              </a:ext>
            </a:extLst>
          </p:cNvPr>
          <p:cNvSpPr/>
          <p:nvPr/>
        </p:nvSpPr>
        <p:spPr>
          <a:xfrm>
            <a:off x="576686" y="6357866"/>
            <a:ext cx="816890" cy="369332"/>
          </a:xfrm>
          <a:prstGeom prst="rect">
            <a:avLst/>
          </a:prstGeom>
        </p:spPr>
        <p:txBody>
          <a:bodyPr wrap="none">
            <a:spAutoFit/>
          </a:bodyPr>
          <a:lstStyle/>
          <a:p>
            <a:r>
              <a:rPr lang="es-MX" spc="-30" dirty="0">
                <a:solidFill>
                  <a:schemeClr val="accent1"/>
                </a:solidFill>
                <a:latin typeface="Arial"/>
                <a:cs typeface="Arial"/>
              </a:rPr>
              <a:t>Hito</a:t>
            </a:r>
            <a:r>
              <a:rPr lang="es-MX" spc="-60" dirty="0">
                <a:solidFill>
                  <a:schemeClr val="accent1"/>
                </a:solidFill>
                <a:latin typeface="Arial"/>
                <a:cs typeface="Arial"/>
              </a:rPr>
              <a:t> </a:t>
            </a:r>
            <a:r>
              <a:rPr lang="es-MX" spc="-45" dirty="0">
                <a:solidFill>
                  <a:schemeClr val="accent1"/>
                </a:solidFill>
                <a:latin typeface="Arial"/>
                <a:cs typeface="Arial"/>
              </a:rPr>
              <a:t>2 </a:t>
            </a:r>
            <a:endParaRPr lang="es-CO" dirty="0">
              <a:solidFill>
                <a:schemeClr val="accent1"/>
              </a:solidFill>
            </a:endParaRPr>
          </a:p>
        </p:txBody>
      </p:sp>
    </p:spTree>
    <p:extLst>
      <p:ext uri="{BB962C8B-B14F-4D97-AF65-F5344CB8AC3E}">
        <p14:creationId xmlns:p14="http://schemas.microsoft.com/office/powerpoint/2010/main" val="41892652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836E4-5A6D-4336-ACC2-4994A5D350EF}"/>
              </a:ext>
            </a:extLst>
          </p:cNvPr>
          <p:cNvSpPr txBox="1">
            <a:spLocks/>
          </p:cNvSpPr>
          <p:nvPr/>
        </p:nvSpPr>
        <p:spPr>
          <a:xfrm>
            <a:off x="838200" y="406293"/>
            <a:ext cx="10515600" cy="727695"/>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t/>
            </a:r>
            <a:br>
              <a:rPr lang="es-CO" dirty="0"/>
            </a:br>
            <a:r>
              <a:rPr lang="es-MX" sz="16000" b="1" dirty="0">
                <a:solidFill>
                  <a:schemeClr val="accent1"/>
                </a:solidFill>
              </a:rPr>
              <a:t>Ruta de atención para niños  con Leucemia</a:t>
            </a:r>
            <a:endParaRPr lang="es-CO" sz="16000" b="1" dirty="0">
              <a:solidFill>
                <a:schemeClr val="accent1"/>
              </a:solidFill>
            </a:endParaRPr>
          </a:p>
        </p:txBody>
      </p:sp>
      <p:sp>
        <p:nvSpPr>
          <p:cNvPr id="3" name="object 9">
            <a:extLst>
              <a:ext uri="{FF2B5EF4-FFF2-40B4-BE49-F238E27FC236}">
                <a16:creationId xmlns:a16="http://schemas.microsoft.com/office/drawing/2014/main" id="{DE0F6A98-AF00-47D9-9475-CDCAEFEB5A27}"/>
              </a:ext>
            </a:extLst>
          </p:cNvPr>
          <p:cNvSpPr/>
          <p:nvPr/>
        </p:nvSpPr>
        <p:spPr>
          <a:xfrm>
            <a:off x="1756611" y="1156715"/>
            <a:ext cx="8855241" cy="1105221"/>
          </a:xfrm>
          <a:prstGeom prst="rect">
            <a:avLst/>
          </a:prstGeom>
          <a:blipFill>
            <a:blip r:embed="rId2" cstate="print"/>
            <a:stretch>
              <a:fillRect/>
            </a:stretch>
          </a:blipFill>
        </p:spPr>
        <p:txBody>
          <a:bodyPr wrap="square" lIns="0" tIns="0" rIns="0" bIns="0" rtlCol="0"/>
          <a:lstStyle/>
          <a:p>
            <a:pPr marL="12700">
              <a:lnSpc>
                <a:spcPct val="100000"/>
              </a:lnSpc>
              <a:spcBef>
                <a:spcPts val="105"/>
              </a:spcBef>
            </a:pPr>
            <a:r>
              <a:rPr lang="es-MX" b="1" dirty="0">
                <a:solidFill>
                  <a:srgbClr val="001F5F"/>
                </a:solidFill>
                <a:latin typeface="Arial"/>
                <a:cs typeface="Arial"/>
              </a:rPr>
              <a:t>      </a:t>
            </a:r>
          </a:p>
          <a:p>
            <a:pPr marL="12700">
              <a:lnSpc>
                <a:spcPct val="100000"/>
              </a:lnSpc>
              <a:spcBef>
                <a:spcPts val="105"/>
              </a:spcBef>
            </a:pPr>
            <a:r>
              <a:rPr lang="es-MX" b="1" dirty="0">
                <a:solidFill>
                  <a:srgbClr val="001F5F"/>
                </a:solidFill>
                <a:latin typeface="Arial"/>
                <a:cs typeface="Arial"/>
              </a:rPr>
              <a:t>      5. </a:t>
            </a:r>
            <a:r>
              <a:rPr lang="es-MX" b="1" spc="-5" dirty="0">
                <a:solidFill>
                  <a:srgbClr val="001F5F"/>
                </a:solidFill>
                <a:latin typeface="Arial"/>
                <a:cs typeface="Arial"/>
              </a:rPr>
              <a:t>EMPRESAS ADMINISTRADORAS DE </a:t>
            </a:r>
            <a:r>
              <a:rPr lang="es-MX" b="1" spc="-10" dirty="0">
                <a:solidFill>
                  <a:srgbClr val="001F5F"/>
                </a:solidFill>
                <a:latin typeface="Arial"/>
                <a:cs typeface="Arial"/>
              </a:rPr>
              <a:t>PLANES</a:t>
            </a:r>
            <a:r>
              <a:rPr lang="es-MX" b="1" spc="20" dirty="0">
                <a:solidFill>
                  <a:srgbClr val="001F5F"/>
                </a:solidFill>
                <a:latin typeface="Arial"/>
                <a:cs typeface="Arial"/>
              </a:rPr>
              <a:t> </a:t>
            </a:r>
            <a:r>
              <a:rPr lang="es-MX" b="1" spc="-5" dirty="0">
                <a:solidFill>
                  <a:srgbClr val="001F5F"/>
                </a:solidFill>
                <a:latin typeface="Arial"/>
                <a:cs typeface="Arial"/>
              </a:rPr>
              <a:t>DE</a:t>
            </a:r>
            <a:r>
              <a:rPr lang="es-MX" dirty="0">
                <a:latin typeface="Arial"/>
                <a:cs typeface="Arial"/>
              </a:rPr>
              <a:t> BE</a:t>
            </a:r>
            <a:r>
              <a:rPr lang="es-MX" b="1" spc="-5" dirty="0">
                <a:solidFill>
                  <a:srgbClr val="001F5F"/>
                </a:solidFill>
                <a:latin typeface="Arial"/>
                <a:cs typeface="Arial"/>
              </a:rPr>
              <a:t>NEFICIOS </a:t>
            </a:r>
            <a:r>
              <a:rPr lang="es-MX" b="1" dirty="0">
                <a:solidFill>
                  <a:srgbClr val="001F5F"/>
                </a:solidFill>
                <a:latin typeface="Arial"/>
                <a:cs typeface="Arial"/>
              </a:rPr>
              <a:t>Y/O </a:t>
            </a:r>
          </a:p>
          <a:p>
            <a:pPr marL="12700">
              <a:lnSpc>
                <a:spcPct val="100000"/>
              </a:lnSpc>
              <a:spcBef>
                <a:spcPts val="105"/>
              </a:spcBef>
            </a:pPr>
            <a:r>
              <a:rPr lang="es-MX" b="1" dirty="0">
                <a:solidFill>
                  <a:srgbClr val="001F5F"/>
                </a:solidFill>
                <a:latin typeface="Arial"/>
                <a:cs typeface="Arial"/>
              </a:rPr>
              <a:t>       DIRECCIONES TERRITORIALES DE SALUD</a:t>
            </a:r>
            <a:endParaRPr lang="es-MX" dirty="0">
              <a:latin typeface="Arial"/>
              <a:cs typeface="Arial"/>
            </a:endParaRPr>
          </a:p>
        </p:txBody>
      </p:sp>
      <p:sp>
        <p:nvSpPr>
          <p:cNvPr id="4" name="object 43">
            <a:extLst>
              <a:ext uri="{FF2B5EF4-FFF2-40B4-BE49-F238E27FC236}">
                <a16:creationId xmlns:a16="http://schemas.microsoft.com/office/drawing/2014/main" id="{55C8E1F5-3423-42F0-ABA7-4102067EEEA6}"/>
              </a:ext>
            </a:extLst>
          </p:cNvPr>
          <p:cNvSpPr/>
          <p:nvPr/>
        </p:nvSpPr>
        <p:spPr>
          <a:xfrm>
            <a:off x="3529282" y="2261936"/>
            <a:ext cx="1558276" cy="1135062"/>
          </a:xfrm>
          <a:prstGeom prst="rect">
            <a:avLst/>
          </a:prstGeom>
          <a:blipFill>
            <a:blip r:embed="rId3" cstate="print"/>
            <a:stretch>
              <a:fillRect/>
            </a:stretch>
          </a:blipFill>
        </p:spPr>
        <p:txBody>
          <a:bodyPr wrap="square" lIns="0" tIns="0" rIns="0" bIns="0" rtlCol="0"/>
          <a:lstStyle/>
          <a:p>
            <a:endParaRPr/>
          </a:p>
        </p:txBody>
      </p:sp>
      <p:sp>
        <p:nvSpPr>
          <p:cNvPr id="5" name="object 41">
            <a:extLst>
              <a:ext uri="{FF2B5EF4-FFF2-40B4-BE49-F238E27FC236}">
                <a16:creationId xmlns:a16="http://schemas.microsoft.com/office/drawing/2014/main" id="{CBE243EC-F053-4600-AD04-7AA0A7945B34}"/>
              </a:ext>
            </a:extLst>
          </p:cNvPr>
          <p:cNvSpPr/>
          <p:nvPr/>
        </p:nvSpPr>
        <p:spPr>
          <a:xfrm>
            <a:off x="7104444" y="2244472"/>
            <a:ext cx="1152525" cy="1152525"/>
          </a:xfrm>
          <a:prstGeom prst="rect">
            <a:avLst/>
          </a:prstGeom>
          <a:blipFill>
            <a:blip r:embed="rId4" cstate="print"/>
            <a:stretch>
              <a:fillRect/>
            </a:stretch>
          </a:blipFill>
        </p:spPr>
        <p:txBody>
          <a:bodyPr wrap="square" lIns="0" tIns="0" rIns="0" bIns="0" rtlCol="0"/>
          <a:lstStyle/>
          <a:p>
            <a:endParaRPr/>
          </a:p>
        </p:txBody>
      </p:sp>
      <p:sp>
        <p:nvSpPr>
          <p:cNvPr id="6" name="object 7">
            <a:extLst>
              <a:ext uri="{FF2B5EF4-FFF2-40B4-BE49-F238E27FC236}">
                <a16:creationId xmlns:a16="http://schemas.microsoft.com/office/drawing/2014/main" id="{FFF080A2-3113-4C1C-824B-4A6A285E86F4}"/>
              </a:ext>
            </a:extLst>
          </p:cNvPr>
          <p:cNvSpPr/>
          <p:nvPr/>
        </p:nvSpPr>
        <p:spPr>
          <a:xfrm>
            <a:off x="1973179" y="3461003"/>
            <a:ext cx="8638673" cy="3024124"/>
          </a:xfrm>
          <a:prstGeom prst="rect">
            <a:avLst/>
          </a:prstGeom>
          <a:blipFill>
            <a:blip r:embed="rId5" cstate="print"/>
            <a:stretch>
              <a:fillRect/>
            </a:stretch>
          </a:blipFill>
        </p:spPr>
        <p:txBody>
          <a:bodyPr wrap="square" lIns="0" tIns="0" rIns="0" bIns="0" rtlCol="0"/>
          <a:lstStyle/>
          <a:p>
            <a:pPr marL="285750" indent="-285750">
              <a:buFont typeface="Wingdings" panose="05000000000000000000" pitchFamily="2" charset="2"/>
              <a:buChar char="ü"/>
            </a:pPr>
            <a:r>
              <a:rPr lang="es-MX" dirty="0"/>
              <a:t>Socializar e implementar la Ruta de atención para niños con presunción o diagnóstico de Leucemia en su territorio.</a:t>
            </a:r>
          </a:p>
          <a:p>
            <a:pPr marL="285750" indent="-285750">
              <a:buFont typeface="Wingdings" panose="05000000000000000000" pitchFamily="2" charset="2"/>
              <a:buChar char="ü"/>
            </a:pPr>
            <a:r>
              <a:rPr lang="es-MX" dirty="0"/>
              <a:t>Autorizar la referencia oportuna del niño con presunción o diagnóstico de Leucemia, para la prestación de los servicios requeridos</a:t>
            </a:r>
          </a:p>
          <a:p>
            <a:pPr marL="285750" indent="-285750">
              <a:buFont typeface="Wingdings" panose="05000000000000000000" pitchFamily="2" charset="2"/>
              <a:buChar char="ü"/>
            </a:pPr>
            <a:r>
              <a:rPr lang="es-MX" dirty="0"/>
              <a:t>Garantizar integralmente la atención oportuna del niño con diagnóstico de Leucemia , durante el tiempo necesario para el tratamiento y rehabilitación</a:t>
            </a:r>
          </a:p>
          <a:p>
            <a:pPr marL="285750" indent="-285750">
              <a:buFont typeface="Wingdings" panose="05000000000000000000" pitchFamily="2" charset="2"/>
              <a:buChar char="ü"/>
            </a:pPr>
            <a:r>
              <a:rPr lang="es-MX" dirty="0"/>
              <a:t>Realizar el seguimiento caso a caso del proceso de atención y remisión. ( Continuidad, abandono de tratamiento)</a:t>
            </a:r>
          </a:p>
          <a:p>
            <a:pPr marL="285750" indent="-285750">
              <a:buFont typeface="Wingdings" panose="05000000000000000000" pitchFamily="2" charset="2"/>
              <a:buChar char="ü"/>
            </a:pPr>
            <a:r>
              <a:rPr lang="es-MX" dirty="0"/>
              <a:t>Generar autorizaciones para</a:t>
            </a:r>
            <a:endParaRPr dirty="0"/>
          </a:p>
        </p:txBody>
      </p:sp>
      <p:pic>
        <p:nvPicPr>
          <p:cNvPr id="7" name="Imagen 6">
            <a:extLst>
              <a:ext uri="{FF2B5EF4-FFF2-40B4-BE49-F238E27FC236}">
                <a16:creationId xmlns:a16="http://schemas.microsoft.com/office/drawing/2014/main" id="{A9BC5454-824C-40F2-AE2C-8133103A9634}"/>
              </a:ext>
            </a:extLst>
          </p:cNvPr>
          <p:cNvPicPr>
            <a:picLocks noChangeAspect="1"/>
          </p:cNvPicPr>
          <p:nvPr/>
        </p:nvPicPr>
        <p:blipFill>
          <a:blip r:embed="rId6"/>
          <a:stretch>
            <a:fillRect/>
          </a:stretch>
        </p:blipFill>
        <p:spPr>
          <a:xfrm>
            <a:off x="10804358" y="4546308"/>
            <a:ext cx="976199" cy="988218"/>
          </a:xfrm>
          <a:prstGeom prst="rect">
            <a:avLst/>
          </a:prstGeom>
        </p:spPr>
      </p:pic>
    </p:spTree>
    <p:extLst>
      <p:ext uri="{BB962C8B-B14F-4D97-AF65-F5344CB8AC3E}">
        <p14:creationId xmlns:p14="http://schemas.microsoft.com/office/powerpoint/2010/main" val="33434253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836E4-5A6D-4336-ACC2-4994A5D350EF}"/>
              </a:ext>
            </a:extLst>
          </p:cNvPr>
          <p:cNvSpPr txBox="1">
            <a:spLocks/>
          </p:cNvSpPr>
          <p:nvPr/>
        </p:nvSpPr>
        <p:spPr>
          <a:xfrm>
            <a:off x="838200" y="406293"/>
            <a:ext cx="10515600" cy="727695"/>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t/>
            </a:r>
            <a:br>
              <a:rPr lang="es-CO" dirty="0"/>
            </a:br>
            <a:r>
              <a:rPr lang="es-MX" sz="16000" b="1" dirty="0">
                <a:solidFill>
                  <a:schemeClr val="accent1"/>
                </a:solidFill>
              </a:rPr>
              <a:t>Ruta de atención para niños  con Leucemia</a:t>
            </a:r>
            <a:endParaRPr lang="es-CO" sz="16000" b="1" dirty="0">
              <a:solidFill>
                <a:schemeClr val="accent1"/>
              </a:solidFill>
            </a:endParaRPr>
          </a:p>
        </p:txBody>
      </p:sp>
      <p:sp>
        <p:nvSpPr>
          <p:cNvPr id="3" name="object 3">
            <a:extLst>
              <a:ext uri="{FF2B5EF4-FFF2-40B4-BE49-F238E27FC236}">
                <a16:creationId xmlns:a16="http://schemas.microsoft.com/office/drawing/2014/main" id="{EFF393C6-DB9F-4684-925D-69090A4FE289}"/>
              </a:ext>
            </a:extLst>
          </p:cNvPr>
          <p:cNvSpPr/>
          <p:nvPr/>
        </p:nvSpPr>
        <p:spPr>
          <a:xfrm>
            <a:off x="288758" y="1214923"/>
            <a:ext cx="3782728" cy="727695"/>
          </a:xfrm>
          <a:prstGeom prst="rect">
            <a:avLst/>
          </a:prstGeom>
          <a:blipFill>
            <a:blip r:embed="rId2" cstate="print"/>
            <a:stretch>
              <a:fillRect/>
            </a:stretch>
          </a:blipFill>
        </p:spPr>
        <p:txBody>
          <a:bodyPr wrap="square" lIns="0" tIns="0" rIns="0" bIns="0" rtlCol="0"/>
          <a:lstStyle/>
          <a:p>
            <a:endParaRPr/>
          </a:p>
        </p:txBody>
      </p:sp>
      <p:sp>
        <p:nvSpPr>
          <p:cNvPr id="4" name="object 13">
            <a:extLst>
              <a:ext uri="{FF2B5EF4-FFF2-40B4-BE49-F238E27FC236}">
                <a16:creationId xmlns:a16="http://schemas.microsoft.com/office/drawing/2014/main" id="{C1A19888-07C2-40B4-84F7-2FC40541617F}"/>
              </a:ext>
            </a:extLst>
          </p:cNvPr>
          <p:cNvSpPr/>
          <p:nvPr/>
        </p:nvSpPr>
        <p:spPr>
          <a:xfrm>
            <a:off x="4071486" y="1214922"/>
            <a:ext cx="3782728" cy="727695"/>
          </a:xfrm>
          <a:prstGeom prst="rect">
            <a:avLst/>
          </a:prstGeom>
          <a:solidFill>
            <a:schemeClr val="accent6"/>
          </a:solidFill>
        </p:spPr>
        <p:txBody>
          <a:bodyPr wrap="square" lIns="0" tIns="0" rIns="0" bIns="0" rtlCol="0"/>
          <a:lstStyle/>
          <a:p>
            <a:pPr marL="12700" marR="5080">
              <a:lnSpc>
                <a:spcPct val="100000"/>
              </a:lnSpc>
              <a:spcBef>
                <a:spcPts val="105"/>
              </a:spcBef>
            </a:pPr>
            <a:r>
              <a:rPr lang="es-MX" b="1" spc="-45" dirty="0">
                <a:solidFill>
                  <a:schemeClr val="bg1"/>
                </a:solidFill>
                <a:latin typeface="Arial"/>
                <a:cs typeface="Arial"/>
              </a:rPr>
              <a:t>   7. </a:t>
            </a:r>
            <a:r>
              <a:rPr lang="es-MX" b="1" spc="-100" dirty="0">
                <a:solidFill>
                  <a:schemeClr val="bg1"/>
                </a:solidFill>
                <a:latin typeface="Arial"/>
                <a:cs typeface="Arial"/>
              </a:rPr>
              <a:t>Superintendencia</a:t>
            </a:r>
            <a:r>
              <a:rPr lang="es-MX" b="1" spc="-175" dirty="0">
                <a:solidFill>
                  <a:schemeClr val="bg1"/>
                </a:solidFill>
                <a:latin typeface="Arial"/>
                <a:cs typeface="Arial"/>
              </a:rPr>
              <a:t> </a:t>
            </a:r>
            <a:r>
              <a:rPr lang="es-MX" b="1" spc="-95" dirty="0">
                <a:solidFill>
                  <a:schemeClr val="bg1"/>
                </a:solidFill>
                <a:latin typeface="Arial"/>
                <a:cs typeface="Arial"/>
              </a:rPr>
              <a:t>Nacional  </a:t>
            </a:r>
            <a:r>
              <a:rPr lang="es-MX" b="1" spc="-90" dirty="0">
                <a:solidFill>
                  <a:schemeClr val="bg1"/>
                </a:solidFill>
                <a:latin typeface="Arial"/>
                <a:cs typeface="Arial"/>
              </a:rPr>
              <a:t>de</a:t>
            </a:r>
            <a:r>
              <a:rPr lang="es-MX" b="1" spc="-105" dirty="0">
                <a:solidFill>
                  <a:schemeClr val="bg1"/>
                </a:solidFill>
                <a:latin typeface="Arial"/>
                <a:cs typeface="Arial"/>
              </a:rPr>
              <a:t> </a:t>
            </a:r>
            <a:r>
              <a:rPr lang="es-MX" b="1" spc="-125" dirty="0">
                <a:solidFill>
                  <a:schemeClr val="bg1"/>
                </a:solidFill>
                <a:latin typeface="Arial"/>
                <a:cs typeface="Arial"/>
              </a:rPr>
              <a:t>Salud</a:t>
            </a:r>
            <a:endParaRPr lang="es-MX" dirty="0">
              <a:solidFill>
                <a:schemeClr val="bg1"/>
              </a:solidFill>
              <a:latin typeface="Arial"/>
              <a:cs typeface="Arial"/>
            </a:endParaRPr>
          </a:p>
        </p:txBody>
      </p:sp>
      <p:sp>
        <p:nvSpPr>
          <p:cNvPr id="5" name="object 46">
            <a:extLst>
              <a:ext uri="{FF2B5EF4-FFF2-40B4-BE49-F238E27FC236}">
                <a16:creationId xmlns:a16="http://schemas.microsoft.com/office/drawing/2014/main" id="{DA34D924-7BC1-45E6-87C3-38F440F8C7E1}"/>
              </a:ext>
            </a:extLst>
          </p:cNvPr>
          <p:cNvSpPr/>
          <p:nvPr/>
        </p:nvSpPr>
        <p:spPr>
          <a:xfrm>
            <a:off x="7854214" y="1214923"/>
            <a:ext cx="3782728" cy="808628"/>
          </a:xfrm>
          <a:prstGeom prst="rect">
            <a:avLst/>
          </a:prstGeom>
          <a:blipFill>
            <a:blip r:embed="rId3" cstate="print"/>
            <a:stretch>
              <a:fillRect/>
            </a:stretch>
          </a:blipFill>
        </p:spPr>
        <p:txBody>
          <a:bodyPr wrap="square" lIns="0" tIns="0" rIns="0" bIns="0" rtlCol="0"/>
          <a:lstStyle/>
          <a:p>
            <a:pPr marL="12700">
              <a:lnSpc>
                <a:spcPct val="100000"/>
              </a:lnSpc>
              <a:spcBef>
                <a:spcPts val="105"/>
              </a:spcBef>
            </a:pPr>
            <a:r>
              <a:rPr lang="es-CO" b="1" spc="-45" dirty="0">
                <a:solidFill>
                  <a:srgbClr val="FFFFFF"/>
                </a:solidFill>
                <a:latin typeface="Arial"/>
                <a:cs typeface="Arial"/>
              </a:rPr>
              <a:t>    </a:t>
            </a:r>
          </a:p>
          <a:p>
            <a:pPr marL="12700">
              <a:lnSpc>
                <a:spcPct val="100000"/>
              </a:lnSpc>
              <a:spcBef>
                <a:spcPts val="105"/>
              </a:spcBef>
            </a:pPr>
            <a:r>
              <a:rPr lang="es-CO" b="1" spc="-45" dirty="0">
                <a:solidFill>
                  <a:srgbClr val="FFFFFF"/>
                </a:solidFill>
                <a:latin typeface="Arial"/>
                <a:cs typeface="Arial"/>
              </a:rPr>
              <a:t>8. </a:t>
            </a:r>
            <a:r>
              <a:rPr lang="es-CO" b="1" spc="-60" dirty="0">
                <a:solidFill>
                  <a:srgbClr val="FFFFFF"/>
                </a:solidFill>
                <a:latin typeface="Arial"/>
                <a:cs typeface="Arial"/>
              </a:rPr>
              <a:t>Instituto </a:t>
            </a:r>
            <a:r>
              <a:rPr lang="es-CO" b="1" spc="-95" dirty="0">
                <a:solidFill>
                  <a:srgbClr val="FFFFFF"/>
                </a:solidFill>
                <a:latin typeface="Arial"/>
                <a:cs typeface="Arial"/>
              </a:rPr>
              <a:t>Nacional </a:t>
            </a:r>
            <a:r>
              <a:rPr lang="es-CO" b="1" spc="-90" dirty="0">
                <a:solidFill>
                  <a:srgbClr val="FFFFFF"/>
                </a:solidFill>
                <a:latin typeface="Arial"/>
                <a:cs typeface="Arial"/>
              </a:rPr>
              <a:t>de</a:t>
            </a:r>
            <a:r>
              <a:rPr lang="es-CO" b="1" spc="-220" dirty="0">
                <a:solidFill>
                  <a:srgbClr val="FFFFFF"/>
                </a:solidFill>
                <a:latin typeface="Arial"/>
                <a:cs typeface="Arial"/>
              </a:rPr>
              <a:t> </a:t>
            </a:r>
            <a:r>
              <a:rPr lang="es-CO" b="1" spc="-125" dirty="0">
                <a:solidFill>
                  <a:srgbClr val="FFFFFF"/>
                </a:solidFill>
                <a:latin typeface="Arial"/>
                <a:cs typeface="Arial"/>
              </a:rPr>
              <a:t>Salud</a:t>
            </a:r>
            <a:endParaRPr lang="es-CO" dirty="0">
              <a:latin typeface="Arial"/>
              <a:cs typeface="Arial"/>
            </a:endParaRPr>
          </a:p>
        </p:txBody>
      </p:sp>
      <p:sp>
        <p:nvSpPr>
          <p:cNvPr id="6" name="object 4">
            <a:extLst>
              <a:ext uri="{FF2B5EF4-FFF2-40B4-BE49-F238E27FC236}">
                <a16:creationId xmlns:a16="http://schemas.microsoft.com/office/drawing/2014/main" id="{30F14670-81B5-4CA1-B9B9-F6567A633E10}"/>
              </a:ext>
            </a:extLst>
          </p:cNvPr>
          <p:cNvSpPr txBox="1"/>
          <p:nvPr/>
        </p:nvSpPr>
        <p:spPr>
          <a:xfrm>
            <a:off x="544630" y="1293070"/>
            <a:ext cx="3270984" cy="843821"/>
          </a:xfrm>
          <a:prstGeom prst="rect">
            <a:avLst/>
          </a:prstGeom>
        </p:spPr>
        <p:txBody>
          <a:bodyPr vert="horz" wrap="square" lIns="0" tIns="12700" rIns="0" bIns="0" rtlCol="0">
            <a:spAutoFit/>
          </a:bodyPr>
          <a:lstStyle/>
          <a:p>
            <a:pPr marL="44450" marR="5080" indent="-32384">
              <a:lnSpc>
                <a:spcPct val="100000"/>
              </a:lnSpc>
              <a:spcBef>
                <a:spcPts val="100"/>
              </a:spcBef>
            </a:pPr>
            <a:r>
              <a:rPr b="1" spc="-35" dirty="0">
                <a:solidFill>
                  <a:schemeClr val="bg1"/>
                </a:solidFill>
                <a:latin typeface="Arial"/>
                <a:cs typeface="Arial"/>
              </a:rPr>
              <a:t>6. </a:t>
            </a:r>
            <a:r>
              <a:rPr b="1" spc="-95" dirty="0">
                <a:solidFill>
                  <a:schemeClr val="bg1"/>
                </a:solidFill>
                <a:latin typeface="Arial"/>
                <a:cs typeface="Arial"/>
              </a:rPr>
              <a:t>Direcciones </a:t>
            </a:r>
            <a:r>
              <a:rPr b="1" spc="-65" dirty="0">
                <a:solidFill>
                  <a:schemeClr val="bg1"/>
                </a:solidFill>
                <a:latin typeface="Arial"/>
                <a:cs typeface="Arial"/>
              </a:rPr>
              <a:t>Territoriales  </a:t>
            </a:r>
            <a:r>
              <a:rPr b="1" spc="-60" dirty="0">
                <a:solidFill>
                  <a:schemeClr val="bg1"/>
                </a:solidFill>
                <a:latin typeface="Arial"/>
                <a:cs typeface="Arial"/>
              </a:rPr>
              <a:t>Departamental </a:t>
            </a:r>
            <a:r>
              <a:rPr b="1" spc="-25" dirty="0">
                <a:solidFill>
                  <a:schemeClr val="bg1"/>
                </a:solidFill>
                <a:latin typeface="Arial"/>
                <a:cs typeface="Arial"/>
              </a:rPr>
              <a:t>, </a:t>
            </a:r>
            <a:r>
              <a:rPr b="1" spc="-70" dirty="0">
                <a:solidFill>
                  <a:schemeClr val="bg1"/>
                </a:solidFill>
                <a:latin typeface="Arial"/>
                <a:cs typeface="Arial"/>
              </a:rPr>
              <a:t>Distritales </a:t>
            </a:r>
            <a:r>
              <a:rPr b="1" spc="-95" dirty="0">
                <a:solidFill>
                  <a:schemeClr val="bg1"/>
                </a:solidFill>
                <a:latin typeface="Arial"/>
                <a:cs typeface="Arial"/>
              </a:rPr>
              <a:t>y</a:t>
            </a:r>
            <a:r>
              <a:rPr b="1" spc="-110" dirty="0">
                <a:solidFill>
                  <a:schemeClr val="bg1"/>
                </a:solidFill>
                <a:latin typeface="Arial"/>
                <a:cs typeface="Arial"/>
              </a:rPr>
              <a:t> </a:t>
            </a:r>
            <a:r>
              <a:rPr b="1" spc="-75" dirty="0">
                <a:solidFill>
                  <a:schemeClr val="bg1"/>
                </a:solidFill>
                <a:latin typeface="Arial"/>
                <a:cs typeface="Arial"/>
              </a:rPr>
              <a:t>Municipales</a:t>
            </a:r>
            <a:endParaRPr dirty="0">
              <a:solidFill>
                <a:schemeClr val="bg1"/>
              </a:solidFill>
              <a:latin typeface="Arial"/>
              <a:cs typeface="Arial"/>
            </a:endParaRPr>
          </a:p>
        </p:txBody>
      </p:sp>
      <p:sp>
        <p:nvSpPr>
          <p:cNvPr id="8" name="Rectángulo: esquinas redondeadas 7">
            <a:extLst>
              <a:ext uri="{FF2B5EF4-FFF2-40B4-BE49-F238E27FC236}">
                <a16:creationId xmlns:a16="http://schemas.microsoft.com/office/drawing/2014/main" id="{48376DC8-7145-46CE-8FA8-1BD96898F6BC}"/>
              </a:ext>
            </a:extLst>
          </p:cNvPr>
          <p:cNvSpPr/>
          <p:nvPr/>
        </p:nvSpPr>
        <p:spPr>
          <a:xfrm>
            <a:off x="299187" y="2940436"/>
            <a:ext cx="3782727" cy="372505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600" dirty="0">
                <a:solidFill>
                  <a:schemeClr val="tx1"/>
                </a:solidFill>
              </a:rPr>
              <a:t>- Socializar e implementar la Ruta de atención para niños con presunción o diagnóstico de Leucemia en su territorio. </a:t>
            </a:r>
          </a:p>
          <a:p>
            <a:r>
              <a:rPr lang="es-CO" sz="1600" dirty="0">
                <a:solidFill>
                  <a:schemeClr val="tx1"/>
                </a:solidFill>
              </a:rPr>
              <a:t>•Realizar seguimiento a los casos notificados al SIVIGILA. </a:t>
            </a:r>
          </a:p>
          <a:p>
            <a:r>
              <a:rPr lang="es-MX" sz="1600" dirty="0">
                <a:solidFill>
                  <a:schemeClr val="tx1"/>
                </a:solidFill>
              </a:rPr>
              <a:t>•Evaluar la oportunidad del diagnóstico de a enfermedad, inicio y finalización del tratamiento, el reporte de abandono del mismo y los procesos de búsqueda. </a:t>
            </a:r>
          </a:p>
          <a:p>
            <a:r>
              <a:rPr lang="es-MX" sz="1600" dirty="0">
                <a:solidFill>
                  <a:schemeClr val="tx1"/>
                </a:solidFill>
              </a:rPr>
              <a:t>•Generar autorizaciones para hogar de paso, desplazamiento y demás servicios de apoyo. </a:t>
            </a:r>
          </a:p>
        </p:txBody>
      </p:sp>
      <p:sp>
        <p:nvSpPr>
          <p:cNvPr id="9" name="Rectángulo: esquinas redondeadas 8">
            <a:extLst>
              <a:ext uri="{FF2B5EF4-FFF2-40B4-BE49-F238E27FC236}">
                <a16:creationId xmlns:a16="http://schemas.microsoft.com/office/drawing/2014/main" id="{CC8D6F3F-35B6-4027-9F00-67E73D23D248}"/>
              </a:ext>
            </a:extLst>
          </p:cNvPr>
          <p:cNvSpPr/>
          <p:nvPr/>
        </p:nvSpPr>
        <p:spPr>
          <a:xfrm>
            <a:off x="4337786" y="3128209"/>
            <a:ext cx="3516428" cy="353728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s-CO" sz="2000" dirty="0">
              <a:solidFill>
                <a:schemeClr val="tx1"/>
              </a:solidFill>
            </a:endParaRPr>
          </a:p>
          <a:p>
            <a:pPr algn="just"/>
            <a:r>
              <a:rPr lang="es-MX" sz="2000" dirty="0">
                <a:solidFill>
                  <a:schemeClr val="tx1"/>
                </a:solidFill>
              </a:rPr>
              <a:t>•Realizar Inspección, Vigilancia y Control </a:t>
            </a:r>
          </a:p>
        </p:txBody>
      </p:sp>
      <p:sp>
        <p:nvSpPr>
          <p:cNvPr id="10" name="Rectángulo: esquinas redondeadas 9">
            <a:extLst>
              <a:ext uri="{FF2B5EF4-FFF2-40B4-BE49-F238E27FC236}">
                <a16:creationId xmlns:a16="http://schemas.microsoft.com/office/drawing/2014/main" id="{FDFD7912-547C-4225-96DE-0E4C1ACF2D01}"/>
              </a:ext>
            </a:extLst>
          </p:cNvPr>
          <p:cNvSpPr/>
          <p:nvPr/>
        </p:nvSpPr>
        <p:spPr>
          <a:xfrm>
            <a:off x="8120514" y="3128209"/>
            <a:ext cx="3516428" cy="3537284"/>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dirty="0"/>
          </a:p>
          <a:p>
            <a:pPr algn="just"/>
            <a:r>
              <a:rPr lang="es-MX" dirty="0">
                <a:solidFill>
                  <a:schemeClr val="tx1"/>
                </a:solidFill>
              </a:rPr>
              <a:t>- Verificar el cumplimiento del protocolo de vigilancia y control de Leucemias por parte de las Unidades Notificadoras </a:t>
            </a:r>
          </a:p>
          <a:p>
            <a:pPr algn="just"/>
            <a:r>
              <a:rPr lang="es-MX" dirty="0">
                <a:solidFill>
                  <a:schemeClr val="tx1"/>
                </a:solidFill>
              </a:rPr>
              <a:t>•Informar a las entidades de vigilancia y control para tomar acciones correspondientes </a:t>
            </a:r>
          </a:p>
          <a:p>
            <a:pPr algn="just"/>
            <a:r>
              <a:rPr lang="es-MX" dirty="0">
                <a:solidFill>
                  <a:schemeClr val="tx1"/>
                </a:solidFill>
              </a:rPr>
              <a:t>•Propiciar análisis territorial e interinstitucional para el mejoramiento de la atención de niños con Leucemia. </a:t>
            </a:r>
          </a:p>
        </p:txBody>
      </p:sp>
      <p:pic>
        <p:nvPicPr>
          <p:cNvPr id="11" name="Imagen 10">
            <a:extLst>
              <a:ext uri="{FF2B5EF4-FFF2-40B4-BE49-F238E27FC236}">
                <a16:creationId xmlns:a16="http://schemas.microsoft.com/office/drawing/2014/main" id="{0C353F85-90F0-46D6-83CB-D7419A647E6E}"/>
              </a:ext>
            </a:extLst>
          </p:cNvPr>
          <p:cNvPicPr>
            <a:picLocks noChangeAspect="1"/>
          </p:cNvPicPr>
          <p:nvPr/>
        </p:nvPicPr>
        <p:blipFill>
          <a:blip r:embed="rId4"/>
          <a:stretch>
            <a:fillRect/>
          </a:stretch>
        </p:blipFill>
        <p:spPr>
          <a:xfrm>
            <a:off x="8642250" y="2038150"/>
            <a:ext cx="2206656" cy="902286"/>
          </a:xfrm>
          <a:prstGeom prst="rect">
            <a:avLst/>
          </a:prstGeom>
        </p:spPr>
      </p:pic>
      <p:pic>
        <p:nvPicPr>
          <p:cNvPr id="12" name="Imagen 11">
            <a:extLst>
              <a:ext uri="{FF2B5EF4-FFF2-40B4-BE49-F238E27FC236}">
                <a16:creationId xmlns:a16="http://schemas.microsoft.com/office/drawing/2014/main" id="{6188BEF1-FDDF-4850-8C9A-2B4B7BEC67EB}"/>
              </a:ext>
            </a:extLst>
          </p:cNvPr>
          <p:cNvPicPr>
            <a:picLocks noChangeAspect="1"/>
          </p:cNvPicPr>
          <p:nvPr/>
        </p:nvPicPr>
        <p:blipFill>
          <a:blip r:embed="rId5"/>
          <a:stretch>
            <a:fillRect/>
          </a:stretch>
        </p:blipFill>
        <p:spPr>
          <a:xfrm>
            <a:off x="5111184" y="2124737"/>
            <a:ext cx="1969632" cy="902286"/>
          </a:xfrm>
          <a:prstGeom prst="rect">
            <a:avLst/>
          </a:prstGeom>
        </p:spPr>
      </p:pic>
      <p:sp>
        <p:nvSpPr>
          <p:cNvPr id="13" name="object 44">
            <a:extLst>
              <a:ext uri="{FF2B5EF4-FFF2-40B4-BE49-F238E27FC236}">
                <a16:creationId xmlns:a16="http://schemas.microsoft.com/office/drawing/2014/main" id="{6C7E43A6-8D9F-4FB3-B330-B3E4089BEB6E}"/>
              </a:ext>
            </a:extLst>
          </p:cNvPr>
          <p:cNvSpPr/>
          <p:nvPr/>
        </p:nvSpPr>
        <p:spPr>
          <a:xfrm>
            <a:off x="1588168" y="1900194"/>
            <a:ext cx="1443790" cy="900684"/>
          </a:xfrm>
          <a:prstGeom prst="rect">
            <a:avLst/>
          </a:prstGeom>
          <a:blipFill>
            <a:blip r:embed="rId6" cstate="print"/>
            <a:stretch>
              <a:fillRect/>
            </a:stretch>
          </a:blipFill>
        </p:spPr>
        <p:txBody>
          <a:bodyPr wrap="square" lIns="0" tIns="0" rIns="0" bIns="0" rtlCol="0"/>
          <a:lstStyle/>
          <a:p>
            <a:endParaRPr dirty="0"/>
          </a:p>
        </p:txBody>
      </p:sp>
    </p:spTree>
    <p:extLst>
      <p:ext uri="{BB962C8B-B14F-4D97-AF65-F5344CB8AC3E}">
        <p14:creationId xmlns:p14="http://schemas.microsoft.com/office/powerpoint/2010/main" val="35211081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7BE867-5997-4A7B-B6C4-2963DF5D917D}"/>
              </a:ext>
            </a:extLst>
          </p:cNvPr>
          <p:cNvSpPr>
            <a:spLocks noGrp="1"/>
          </p:cNvSpPr>
          <p:nvPr>
            <p:ph type="title"/>
          </p:nvPr>
        </p:nvSpPr>
        <p:spPr>
          <a:xfrm>
            <a:off x="831850" y="1709738"/>
            <a:ext cx="10515600" cy="2852737"/>
          </a:xfrm>
        </p:spPr>
        <p:txBody>
          <a:bodyPr>
            <a:normAutofit/>
          </a:bodyPr>
          <a:lstStyle/>
          <a:p>
            <a:r>
              <a:rPr lang="es-CO" sz="4400" b="1" dirty="0">
                <a:latin typeface="Bahnschrift Condensed" panose="020B0502040204020203" pitchFamily="34" charset="0"/>
              </a:rPr>
              <a:t>MARGARITA CANO IBARRA</a:t>
            </a:r>
            <a:br>
              <a:rPr lang="es-CO" sz="4400" b="1" dirty="0">
                <a:latin typeface="Bahnschrift Condensed" panose="020B0502040204020203" pitchFamily="34" charset="0"/>
              </a:rPr>
            </a:br>
            <a:r>
              <a:rPr lang="es-CO" sz="4400" b="1" dirty="0">
                <a:latin typeface="Bahnschrift Condensed" panose="020B0502040204020203" pitchFamily="34" charset="0"/>
              </a:rPr>
              <a:t>MEDICO</a:t>
            </a:r>
            <a:br>
              <a:rPr lang="es-CO" sz="4400" b="1" dirty="0">
                <a:latin typeface="Bahnschrift Condensed" panose="020B0502040204020203" pitchFamily="34" charset="0"/>
              </a:rPr>
            </a:br>
            <a:r>
              <a:rPr lang="es-CO" sz="4400" b="1" dirty="0">
                <a:latin typeface="Bahnschrift Condensed" panose="020B0502040204020203" pitchFamily="34" charset="0"/>
              </a:rPr>
              <a:t>PEDIATRA HEMATO-ONCOLOGA</a:t>
            </a:r>
          </a:p>
        </p:txBody>
      </p:sp>
      <p:pic>
        <p:nvPicPr>
          <p:cNvPr id="4" name="Imagen 3">
            <a:extLst>
              <a:ext uri="{FF2B5EF4-FFF2-40B4-BE49-F238E27FC236}">
                <a16:creationId xmlns:a16="http://schemas.microsoft.com/office/drawing/2014/main" id="{E3849BD5-383A-4E9E-879D-6E636DBDA50B}"/>
              </a:ext>
            </a:extLst>
          </p:cNvPr>
          <p:cNvPicPr>
            <a:picLocks noChangeAspect="1"/>
          </p:cNvPicPr>
          <p:nvPr/>
        </p:nvPicPr>
        <p:blipFill>
          <a:blip r:embed="rId2"/>
          <a:stretch>
            <a:fillRect/>
          </a:stretch>
        </p:blipFill>
        <p:spPr>
          <a:xfrm>
            <a:off x="336884" y="5775159"/>
            <a:ext cx="2406316" cy="1082842"/>
          </a:xfrm>
          <a:prstGeom prst="rect">
            <a:avLst/>
          </a:prstGeom>
        </p:spPr>
      </p:pic>
      <p:pic>
        <p:nvPicPr>
          <p:cNvPr id="5" name="Imagen 4">
            <a:extLst>
              <a:ext uri="{FF2B5EF4-FFF2-40B4-BE49-F238E27FC236}">
                <a16:creationId xmlns:a16="http://schemas.microsoft.com/office/drawing/2014/main" id="{EF958B31-B2DF-407D-B8DD-940DD8C10EBD}"/>
              </a:ext>
            </a:extLst>
          </p:cNvPr>
          <p:cNvPicPr>
            <a:picLocks noChangeAspect="1"/>
          </p:cNvPicPr>
          <p:nvPr/>
        </p:nvPicPr>
        <p:blipFill>
          <a:blip r:embed="rId3"/>
          <a:stretch>
            <a:fillRect/>
          </a:stretch>
        </p:blipFill>
        <p:spPr>
          <a:xfrm>
            <a:off x="8670925" y="6001251"/>
            <a:ext cx="2676525" cy="904875"/>
          </a:xfrm>
          <a:prstGeom prst="rect">
            <a:avLst/>
          </a:prstGeom>
        </p:spPr>
      </p:pic>
      <p:pic>
        <p:nvPicPr>
          <p:cNvPr id="6" name="Imagen 5">
            <a:extLst>
              <a:ext uri="{FF2B5EF4-FFF2-40B4-BE49-F238E27FC236}">
                <a16:creationId xmlns:a16="http://schemas.microsoft.com/office/drawing/2014/main" id="{150CFAF5-DE19-452C-8228-5A56625B58A1}"/>
              </a:ext>
            </a:extLst>
          </p:cNvPr>
          <p:cNvPicPr>
            <a:picLocks noChangeAspect="1"/>
          </p:cNvPicPr>
          <p:nvPr/>
        </p:nvPicPr>
        <p:blipFill>
          <a:blip r:embed="rId4"/>
          <a:stretch>
            <a:fillRect/>
          </a:stretch>
        </p:blipFill>
        <p:spPr>
          <a:xfrm>
            <a:off x="5582652" y="5775158"/>
            <a:ext cx="3163029" cy="1082842"/>
          </a:xfrm>
          <a:prstGeom prst="rect">
            <a:avLst/>
          </a:prstGeom>
        </p:spPr>
      </p:pic>
      <p:sp>
        <p:nvSpPr>
          <p:cNvPr id="7" name="CuadroTexto 6">
            <a:extLst>
              <a:ext uri="{FF2B5EF4-FFF2-40B4-BE49-F238E27FC236}">
                <a16:creationId xmlns:a16="http://schemas.microsoft.com/office/drawing/2014/main" id="{02A17257-1F2F-40B7-A608-E967771B1A2C}"/>
              </a:ext>
            </a:extLst>
          </p:cNvPr>
          <p:cNvSpPr txBox="1"/>
          <p:nvPr/>
        </p:nvSpPr>
        <p:spPr>
          <a:xfrm flipH="1">
            <a:off x="2996060" y="5808746"/>
            <a:ext cx="2333731" cy="1077218"/>
          </a:xfrm>
          <a:prstGeom prst="rect">
            <a:avLst/>
          </a:prstGeom>
          <a:noFill/>
        </p:spPr>
        <p:txBody>
          <a:bodyPr wrap="square" rtlCol="0">
            <a:spAutoFit/>
          </a:bodyPr>
          <a:lstStyle/>
          <a:p>
            <a:r>
              <a:rPr lang="es-CO" b="1" dirty="0">
                <a:latin typeface="Arial" panose="020B0604020202020204" pitchFamily="34" charset="0"/>
                <a:cs typeface="Arial" panose="020B0604020202020204" pitchFamily="34" charset="0"/>
              </a:rPr>
              <a:t>Secretaria de </a:t>
            </a:r>
          </a:p>
          <a:p>
            <a:r>
              <a:rPr lang="es-CO" sz="2800" b="1" dirty="0">
                <a:latin typeface="Arial" panose="020B0604020202020204" pitchFamily="34" charset="0"/>
                <a:cs typeface="Arial" panose="020B0604020202020204" pitchFamily="34" charset="0"/>
              </a:rPr>
              <a:t>Salud</a:t>
            </a:r>
          </a:p>
          <a:p>
            <a:r>
              <a:rPr lang="es-CO" b="1" dirty="0">
                <a:latin typeface="Arial" panose="020B0604020202020204" pitchFamily="34" charset="0"/>
                <a:cs typeface="Arial" panose="020B0604020202020204" pitchFamily="34" charset="0"/>
              </a:rPr>
              <a:t>Departamental</a:t>
            </a:r>
          </a:p>
        </p:txBody>
      </p:sp>
    </p:spTree>
    <p:extLst>
      <p:ext uri="{BB962C8B-B14F-4D97-AF65-F5344CB8AC3E}">
        <p14:creationId xmlns:p14="http://schemas.microsoft.com/office/powerpoint/2010/main" val="25858995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836E4-5A6D-4336-ACC2-4994A5D350EF}"/>
              </a:ext>
            </a:extLst>
          </p:cNvPr>
          <p:cNvSpPr txBox="1">
            <a:spLocks/>
          </p:cNvSpPr>
          <p:nvPr/>
        </p:nvSpPr>
        <p:spPr>
          <a:xfrm>
            <a:off x="838200" y="406293"/>
            <a:ext cx="10515600" cy="727695"/>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t/>
            </a:r>
            <a:br>
              <a:rPr lang="es-CO" dirty="0"/>
            </a:br>
            <a:r>
              <a:rPr lang="es-MX" sz="16000" b="1" dirty="0">
                <a:solidFill>
                  <a:schemeClr val="accent1"/>
                </a:solidFill>
              </a:rPr>
              <a:t>Implementación de la Ruta de atención para niños con Leucemia</a:t>
            </a:r>
            <a:endParaRPr lang="es-CO" sz="16000" b="1" dirty="0">
              <a:solidFill>
                <a:schemeClr val="accent1"/>
              </a:solidFill>
            </a:endParaRPr>
          </a:p>
        </p:txBody>
      </p:sp>
      <p:sp>
        <p:nvSpPr>
          <p:cNvPr id="5" name="object 3">
            <a:extLst>
              <a:ext uri="{FF2B5EF4-FFF2-40B4-BE49-F238E27FC236}">
                <a16:creationId xmlns:a16="http://schemas.microsoft.com/office/drawing/2014/main" id="{A41C01E8-AC29-4198-8677-1EE2BAA3B86F}"/>
              </a:ext>
            </a:extLst>
          </p:cNvPr>
          <p:cNvSpPr/>
          <p:nvPr/>
        </p:nvSpPr>
        <p:spPr>
          <a:xfrm>
            <a:off x="1203158" y="1702301"/>
            <a:ext cx="9649326" cy="4530057"/>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255544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836E4-5A6D-4336-ACC2-4994A5D350EF}"/>
              </a:ext>
            </a:extLst>
          </p:cNvPr>
          <p:cNvSpPr txBox="1">
            <a:spLocks/>
          </p:cNvSpPr>
          <p:nvPr/>
        </p:nvSpPr>
        <p:spPr>
          <a:xfrm>
            <a:off x="838200" y="406293"/>
            <a:ext cx="10515600" cy="727695"/>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t/>
            </a:r>
            <a:br>
              <a:rPr lang="es-CO" dirty="0"/>
            </a:br>
            <a:r>
              <a:rPr lang="es-MX" sz="16000" b="1" dirty="0">
                <a:solidFill>
                  <a:schemeClr val="accent1"/>
                </a:solidFill>
              </a:rPr>
              <a:t>Resolución 418 de 2014: Ruta de atención  para niños con Leucemia</a:t>
            </a:r>
            <a:endParaRPr lang="es-CO" sz="16000" b="1" dirty="0">
              <a:solidFill>
                <a:schemeClr val="accent1"/>
              </a:solidFill>
            </a:endParaRPr>
          </a:p>
        </p:txBody>
      </p:sp>
      <p:sp>
        <p:nvSpPr>
          <p:cNvPr id="3" name="object 3">
            <a:extLst>
              <a:ext uri="{FF2B5EF4-FFF2-40B4-BE49-F238E27FC236}">
                <a16:creationId xmlns:a16="http://schemas.microsoft.com/office/drawing/2014/main" id="{3E05D8D6-EFD8-456F-B9DB-1753EFB0BD4A}"/>
              </a:ext>
            </a:extLst>
          </p:cNvPr>
          <p:cNvSpPr/>
          <p:nvPr/>
        </p:nvSpPr>
        <p:spPr>
          <a:xfrm>
            <a:off x="3246437" y="1828800"/>
            <a:ext cx="5699125" cy="4622907"/>
          </a:xfrm>
          <a:prstGeom prst="rect">
            <a:avLst/>
          </a:prstGeom>
          <a:blipFill>
            <a:blip r:embed="rId2" cstate="print"/>
            <a:stretch>
              <a:fillRect/>
            </a:stretch>
          </a:blip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endParaRPr>
          </a:p>
        </p:txBody>
      </p:sp>
      <p:sp>
        <p:nvSpPr>
          <p:cNvPr id="4" name="object 7">
            <a:extLst>
              <a:ext uri="{FF2B5EF4-FFF2-40B4-BE49-F238E27FC236}">
                <a16:creationId xmlns:a16="http://schemas.microsoft.com/office/drawing/2014/main" id="{E6D67CD8-9A81-45D8-B61C-BF3207C94407}"/>
              </a:ext>
            </a:extLst>
          </p:cNvPr>
          <p:cNvSpPr/>
          <p:nvPr/>
        </p:nvSpPr>
        <p:spPr>
          <a:xfrm>
            <a:off x="2558966" y="1461649"/>
            <a:ext cx="6624955" cy="1440180"/>
          </a:xfrm>
          <a:custGeom>
            <a:avLst/>
            <a:gdLst/>
            <a:ahLst/>
            <a:cxnLst/>
            <a:rect l="l" t="t" r="r" b="b"/>
            <a:pathLst>
              <a:path w="6624955" h="1440180">
                <a:moveTo>
                  <a:pt x="0" y="719836"/>
                </a:moveTo>
                <a:lnTo>
                  <a:pt x="7237" y="671863"/>
                </a:lnTo>
                <a:lnTo>
                  <a:pt x="28645" y="624732"/>
                </a:lnTo>
                <a:lnTo>
                  <a:pt x="63769" y="578543"/>
                </a:lnTo>
                <a:lnTo>
                  <a:pt x="94580" y="548322"/>
                </a:lnTo>
                <a:lnTo>
                  <a:pt x="131150" y="518592"/>
                </a:lnTo>
                <a:lnTo>
                  <a:pt x="173344" y="489383"/>
                </a:lnTo>
                <a:lnTo>
                  <a:pt x="221028" y="460724"/>
                </a:lnTo>
                <a:lnTo>
                  <a:pt x="274068" y="432644"/>
                </a:lnTo>
                <a:lnTo>
                  <a:pt x="332328" y="405172"/>
                </a:lnTo>
                <a:lnTo>
                  <a:pt x="395674" y="378338"/>
                </a:lnTo>
                <a:lnTo>
                  <a:pt x="463971" y="352170"/>
                </a:lnTo>
                <a:lnTo>
                  <a:pt x="499934" y="339345"/>
                </a:lnTo>
                <a:lnTo>
                  <a:pt x="537084" y="326699"/>
                </a:lnTo>
                <a:lnTo>
                  <a:pt x="575405" y="314233"/>
                </a:lnTo>
                <a:lnTo>
                  <a:pt x="614880" y="301952"/>
                </a:lnTo>
                <a:lnTo>
                  <a:pt x="655492" y="289860"/>
                </a:lnTo>
                <a:lnTo>
                  <a:pt x="697223" y="277960"/>
                </a:lnTo>
                <a:lnTo>
                  <a:pt x="740058" y="266256"/>
                </a:lnTo>
                <a:lnTo>
                  <a:pt x="783979" y="254752"/>
                </a:lnTo>
                <a:lnTo>
                  <a:pt x="828969" y="243451"/>
                </a:lnTo>
                <a:lnTo>
                  <a:pt x="875012" y="232357"/>
                </a:lnTo>
                <a:lnTo>
                  <a:pt x="922091" y="221473"/>
                </a:lnTo>
                <a:lnTo>
                  <a:pt x="970189" y="210804"/>
                </a:lnTo>
                <a:lnTo>
                  <a:pt x="1019289" y="200352"/>
                </a:lnTo>
                <a:lnTo>
                  <a:pt x="1069375" y="190122"/>
                </a:lnTo>
                <a:lnTo>
                  <a:pt x="1120429" y="180117"/>
                </a:lnTo>
                <a:lnTo>
                  <a:pt x="1172434" y="170341"/>
                </a:lnTo>
                <a:lnTo>
                  <a:pt x="1225375" y="160797"/>
                </a:lnTo>
                <a:lnTo>
                  <a:pt x="1279233" y="151489"/>
                </a:lnTo>
                <a:lnTo>
                  <a:pt x="1333993" y="142422"/>
                </a:lnTo>
                <a:lnTo>
                  <a:pt x="1389637" y="133597"/>
                </a:lnTo>
                <a:lnTo>
                  <a:pt x="1446148" y="125020"/>
                </a:lnTo>
                <a:lnTo>
                  <a:pt x="1503511" y="116693"/>
                </a:lnTo>
                <a:lnTo>
                  <a:pt x="1561707" y="108621"/>
                </a:lnTo>
                <a:lnTo>
                  <a:pt x="1620720" y="100807"/>
                </a:lnTo>
                <a:lnTo>
                  <a:pt x="1680533" y="93254"/>
                </a:lnTo>
                <a:lnTo>
                  <a:pt x="1741130" y="85967"/>
                </a:lnTo>
                <a:lnTo>
                  <a:pt x="1802493" y="78949"/>
                </a:lnTo>
                <a:lnTo>
                  <a:pt x="1864606" y="72203"/>
                </a:lnTo>
                <a:lnTo>
                  <a:pt x="1927452" y="65734"/>
                </a:lnTo>
                <a:lnTo>
                  <a:pt x="1991014" y="59545"/>
                </a:lnTo>
                <a:lnTo>
                  <a:pt x="2055275" y="53639"/>
                </a:lnTo>
                <a:lnTo>
                  <a:pt x="2120218" y="48021"/>
                </a:lnTo>
                <a:lnTo>
                  <a:pt x="2185827" y="42693"/>
                </a:lnTo>
                <a:lnTo>
                  <a:pt x="2252085" y="37660"/>
                </a:lnTo>
                <a:lnTo>
                  <a:pt x="2318974" y="32926"/>
                </a:lnTo>
                <a:lnTo>
                  <a:pt x="2386479" y="28493"/>
                </a:lnTo>
                <a:lnTo>
                  <a:pt x="2454582" y="24365"/>
                </a:lnTo>
                <a:lnTo>
                  <a:pt x="2523266" y="20547"/>
                </a:lnTo>
                <a:lnTo>
                  <a:pt x="2592515" y="17042"/>
                </a:lnTo>
                <a:lnTo>
                  <a:pt x="2662311" y="13853"/>
                </a:lnTo>
                <a:lnTo>
                  <a:pt x="2732638" y="10985"/>
                </a:lnTo>
                <a:lnTo>
                  <a:pt x="2803480" y="8440"/>
                </a:lnTo>
                <a:lnTo>
                  <a:pt x="2874819" y="6223"/>
                </a:lnTo>
                <a:lnTo>
                  <a:pt x="2946638" y="4336"/>
                </a:lnTo>
                <a:lnTo>
                  <a:pt x="3018920" y="2785"/>
                </a:lnTo>
                <a:lnTo>
                  <a:pt x="3091650" y="1572"/>
                </a:lnTo>
                <a:lnTo>
                  <a:pt x="3164809" y="701"/>
                </a:lnTo>
                <a:lnTo>
                  <a:pt x="3238381" y="175"/>
                </a:lnTo>
                <a:lnTo>
                  <a:pt x="3312350" y="0"/>
                </a:lnTo>
                <a:lnTo>
                  <a:pt x="3386319" y="175"/>
                </a:lnTo>
                <a:lnTo>
                  <a:pt x="3459891" y="701"/>
                </a:lnTo>
                <a:lnTo>
                  <a:pt x="3533050" y="1572"/>
                </a:lnTo>
                <a:lnTo>
                  <a:pt x="3605779" y="2786"/>
                </a:lnTo>
                <a:lnTo>
                  <a:pt x="3678062" y="4338"/>
                </a:lnTo>
                <a:lnTo>
                  <a:pt x="3749880" y="6225"/>
                </a:lnTo>
                <a:lnTo>
                  <a:pt x="3821219" y="8443"/>
                </a:lnTo>
                <a:lnTo>
                  <a:pt x="3892060" y="10989"/>
                </a:lnTo>
                <a:lnTo>
                  <a:pt x="3962387" y="13858"/>
                </a:lnTo>
                <a:lnTo>
                  <a:pt x="4032183" y="17048"/>
                </a:lnTo>
                <a:lnTo>
                  <a:pt x="4101431" y="20554"/>
                </a:lnTo>
                <a:lnTo>
                  <a:pt x="4170115" y="24374"/>
                </a:lnTo>
                <a:lnTo>
                  <a:pt x="4238217" y="28502"/>
                </a:lnTo>
                <a:lnTo>
                  <a:pt x="4305721" y="32937"/>
                </a:lnTo>
                <a:lnTo>
                  <a:pt x="4372610" y="37673"/>
                </a:lnTo>
                <a:lnTo>
                  <a:pt x="4438867" y="42707"/>
                </a:lnTo>
                <a:lnTo>
                  <a:pt x="4504475" y="48036"/>
                </a:lnTo>
                <a:lnTo>
                  <a:pt x="4569418" y="53656"/>
                </a:lnTo>
                <a:lnTo>
                  <a:pt x="4633678" y="59563"/>
                </a:lnTo>
                <a:lnTo>
                  <a:pt x="4697239" y="65754"/>
                </a:lnTo>
                <a:lnTo>
                  <a:pt x="4760084" y="72225"/>
                </a:lnTo>
                <a:lnTo>
                  <a:pt x="4822196" y="78972"/>
                </a:lnTo>
                <a:lnTo>
                  <a:pt x="4883558" y="85992"/>
                </a:lnTo>
                <a:lnTo>
                  <a:pt x="4944154" y="93281"/>
                </a:lnTo>
                <a:lnTo>
                  <a:pt x="5003966" y="100835"/>
                </a:lnTo>
                <a:lnTo>
                  <a:pt x="5062978" y="108651"/>
                </a:lnTo>
                <a:lnTo>
                  <a:pt x="5121173" y="116725"/>
                </a:lnTo>
                <a:lnTo>
                  <a:pt x="5178535" y="125054"/>
                </a:lnTo>
                <a:lnTo>
                  <a:pt x="5235045" y="133633"/>
                </a:lnTo>
                <a:lnTo>
                  <a:pt x="5290688" y="142459"/>
                </a:lnTo>
                <a:lnTo>
                  <a:pt x="5345447" y="151528"/>
                </a:lnTo>
                <a:lnTo>
                  <a:pt x="5399304" y="160837"/>
                </a:lnTo>
                <a:lnTo>
                  <a:pt x="5452243" y="170383"/>
                </a:lnTo>
                <a:lnTo>
                  <a:pt x="5504248" y="180160"/>
                </a:lnTo>
                <a:lnTo>
                  <a:pt x="5555301" y="190167"/>
                </a:lnTo>
                <a:lnTo>
                  <a:pt x="5605385" y="200398"/>
                </a:lnTo>
                <a:lnTo>
                  <a:pt x="5654484" y="210851"/>
                </a:lnTo>
                <a:lnTo>
                  <a:pt x="5702581" y="221522"/>
                </a:lnTo>
                <a:lnTo>
                  <a:pt x="5749659" y="232407"/>
                </a:lnTo>
                <a:lnTo>
                  <a:pt x="5795700" y="243502"/>
                </a:lnTo>
                <a:lnTo>
                  <a:pt x="5840690" y="254804"/>
                </a:lnTo>
                <a:lnTo>
                  <a:pt x="5884610" y="266309"/>
                </a:lnTo>
                <a:lnTo>
                  <a:pt x="5927443" y="278014"/>
                </a:lnTo>
                <a:lnTo>
                  <a:pt x="5969173" y="289915"/>
                </a:lnTo>
                <a:lnTo>
                  <a:pt x="6009784" y="302007"/>
                </a:lnTo>
                <a:lnTo>
                  <a:pt x="6049257" y="314289"/>
                </a:lnTo>
                <a:lnTo>
                  <a:pt x="6087577" y="326755"/>
                </a:lnTo>
                <a:lnTo>
                  <a:pt x="6124726" y="339402"/>
                </a:lnTo>
                <a:lnTo>
                  <a:pt x="6160688" y="352227"/>
                </a:lnTo>
                <a:lnTo>
                  <a:pt x="6228983" y="378394"/>
                </a:lnTo>
                <a:lnTo>
                  <a:pt x="6292327" y="405227"/>
                </a:lnTo>
                <a:lnTo>
                  <a:pt x="6350585" y="432698"/>
                </a:lnTo>
                <a:lnTo>
                  <a:pt x="6403622" y="460776"/>
                </a:lnTo>
                <a:lnTo>
                  <a:pt x="6451304" y="489432"/>
                </a:lnTo>
                <a:lnTo>
                  <a:pt x="6493497" y="518638"/>
                </a:lnTo>
                <a:lnTo>
                  <a:pt x="6530065" y="548363"/>
                </a:lnTo>
                <a:lnTo>
                  <a:pt x="6560874" y="578579"/>
                </a:lnTo>
                <a:lnTo>
                  <a:pt x="6585789" y="609256"/>
                </a:lnTo>
                <a:lnTo>
                  <a:pt x="6611817" y="656072"/>
                </a:lnTo>
                <a:lnTo>
                  <a:pt x="6623827" y="703762"/>
                </a:lnTo>
                <a:lnTo>
                  <a:pt x="6624637" y="719836"/>
                </a:lnTo>
                <a:lnTo>
                  <a:pt x="6623827" y="735914"/>
                </a:lnTo>
                <a:lnTo>
                  <a:pt x="6621410" y="751906"/>
                </a:lnTo>
                <a:lnTo>
                  <a:pt x="6604677" y="799330"/>
                </a:lnTo>
                <a:lnTo>
                  <a:pt x="6574077" y="845846"/>
                </a:lnTo>
                <a:lnTo>
                  <a:pt x="6546198" y="876304"/>
                </a:lnTo>
                <a:lnTo>
                  <a:pt x="6512492" y="906286"/>
                </a:lnTo>
                <a:lnTo>
                  <a:pt x="6473095" y="935762"/>
                </a:lnTo>
                <a:lnTo>
                  <a:pt x="6428141" y="964703"/>
                </a:lnTo>
                <a:lnTo>
                  <a:pt x="6377764" y="993080"/>
                </a:lnTo>
                <a:lnTo>
                  <a:pt x="6322100" y="1020864"/>
                </a:lnTo>
                <a:lnTo>
                  <a:pt x="6261282" y="1048025"/>
                </a:lnTo>
                <a:lnTo>
                  <a:pt x="6195446" y="1074534"/>
                </a:lnTo>
                <a:lnTo>
                  <a:pt x="6124726" y="1100362"/>
                </a:lnTo>
                <a:lnTo>
                  <a:pt x="6087577" y="1113011"/>
                </a:lnTo>
                <a:lnTo>
                  <a:pt x="6049257" y="1125479"/>
                </a:lnTo>
                <a:lnTo>
                  <a:pt x="6009784" y="1137762"/>
                </a:lnTo>
                <a:lnTo>
                  <a:pt x="5969173" y="1149857"/>
                </a:lnTo>
                <a:lnTo>
                  <a:pt x="5927443" y="1161759"/>
                </a:lnTo>
                <a:lnTo>
                  <a:pt x="5884610" y="1173465"/>
                </a:lnTo>
                <a:lnTo>
                  <a:pt x="5840690" y="1184972"/>
                </a:lnTo>
                <a:lnTo>
                  <a:pt x="5795700" y="1196276"/>
                </a:lnTo>
                <a:lnTo>
                  <a:pt x="5749659" y="1207373"/>
                </a:lnTo>
                <a:lnTo>
                  <a:pt x="5702581" y="1218259"/>
                </a:lnTo>
                <a:lnTo>
                  <a:pt x="5654484" y="1228931"/>
                </a:lnTo>
                <a:lnTo>
                  <a:pt x="5605385" y="1239385"/>
                </a:lnTo>
                <a:lnTo>
                  <a:pt x="5555301" y="1249618"/>
                </a:lnTo>
                <a:lnTo>
                  <a:pt x="5504248" y="1259625"/>
                </a:lnTo>
                <a:lnTo>
                  <a:pt x="5452243" y="1269404"/>
                </a:lnTo>
                <a:lnTo>
                  <a:pt x="5399304" y="1278950"/>
                </a:lnTo>
                <a:lnTo>
                  <a:pt x="5345447" y="1288260"/>
                </a:lnTo>
                <a:lnTo>
                  <a:pt x="5290688" y="1297331"/>
                </a:lnTo>
                <a:lnTo>
                  <a:pt x="5235045" y="1306158"/>
                </a:lnTo>
                <a:lnTo>
                  <a:pt x="5178535" y="1314737"/>
                </a:lnTo>
                <a:lnTo>
                  <a:pt x="5121173" y="1323067"/>
                </a:lnTo>
                <a:lnTo>
                  <a:pt x="5062978" y="1331141"/>
                </a:lnTo>
                <a:lnTo>
                  <a:pt x="5003966" y="1338958"/>
                </a:lnTo>
                <a:lnTo>
                  <a:pt x="4944154" y="1346512"/>
                </a:lnTo>
                <a:lnTo>
                  <a:pt x="4883558" y="1353802"/>
                </a:lnTo>
                <a:lnTo>
                  <a:pt x="4822196" y="1360822"/>
                </a:lnTo>
                <a:lnTo>
                  <a:pt x="4760084" y="1367570"/>
                </a:lnTo>
                <a:lnTo>
                  <a:pt x="4697239" y="1374041"/>
                </a:lnTo>
                <a:lnTo>
                  <a:pt x="4633678" y="1380232"/>
                </a:lnTo>
                <a:lnTo>
                  <a:pt x="4569418" y="1386140"/>
                </a:lnTo>
                <a:lnTo>
                  <a:pt x="4504475" y="1391760"/>
                </a:lnTo>
                <a:lnTo>
                  <a:pt x="4438867" y="1397090"/>
                </a:lnTo>
                <a:lnTo>
                  <a:pt x="4372610" y="1402124"/>
                </a:lnTo>
                <a:lnTo>
                  <a:pt x="4305721" y="1406861"/>
                </a:lnTo>
                <a:lnTo>
                  <a:pt x="4238217" y="1411295"/>
                </a:lnTo>
                <a:lnTo>
                  <a:pt x="4170115" y="1415424"/>
                </a:lnTo>
                <a:lnTo>
                  <a:pt x="4101431" y="1419243"/>
                </a:lnTo>
                <a:lnTo>
                  <a:pt x="4032183" y="1422750"/>
                </a:lnTo>
                <a:lnTo>
                  <a:pt x="3962387" y="1425940"/>
                </a:lnTo>
                <a:lnTo>
                  <a:pt x="3892060" y="1428809"/>
                </a:lnTo>
                <a:lnTo>
                  <a:pt x="3821219" y="1431355"/>
                </a:lnTo>
                <a:lnTo>
                  <a:pt x="3749880" y="1433573"/>
                </a:lnTo>
                <a:lnTo>
                  <a:pt x="3678062" y="1435460"/>
                </a:lnTo>
                <a:lnTo>
                  <a:pt x="3605779" y="1437012"/>
                </a:lnTo>
                <a:lnTo>
                  <a:pt x="3533050" y="1438226"/>
                </a:lnTo>
                <a:lnTo>
                  <a:pt x="3459891" y="1439097"/>
                </a:lnTo>
                <a:lnTo>
                  <a:pt x="3386319" y="1439623"/>
                </a:lnTo>
                <a:lnTo>
                  <a:pt x="3312350" y="1439799"/>
                </a:lnTo>
                <a:lnTo>
                  <a:pt x="3238376" y="1439623"/>
                </a:lnTo>
                <a:lnTo>
                  <a:pt x="3164799" y="1439097"/>
                </a:lnTo>
                <a:lnTo>
                  <a:pt x="3091635" y="1438226"/>
                </a:lnTo>
                <a:lnTo>
                  <a:pt x="3018902" y="1437012"/>
                </a:lnTo>
                <a:lnTo>
                  <a:pt x="2946615" y="1435460"/>
                </a:lnTo>
                <a:lnTo>
                  <a:pt x="2874792" y="1433573"/>
                </a:lnTo>
                <a:lnTo>
                  <a:pt x="2803450" y="1431355"/>
                </a:lnTo>
                <a:lnTo>
                  <a:pt x="2732605" y="1428809"/>
                </a:lnTo>
                <a:lnTo>
                  <a:pt x="2662275" y="1425940"/>
                </a:lnTo>
                <a:lnTo>
                  <a:pt x="2592475" y="1422750"/>
                </a:lnTo>
                <a:lnTo>
                  <a:pt x="2523224" y="1419243"/>
                </a:lnTo>
                <a:lnTo>
                  <a:pt x="2454537" y="1415424"/>
                </a:lnTo>
                <a:lnTo>
                  <a:pt x="2386432" y="1411295"/>
                </a:lnTo>
                <a:lnTo>
                  <a:pt x="2318926" y="1406861"/>
                </a:lnTo>
                <a:lnTo>
                  <a:pt x="2252034" y="1402124"/>
                </a:lnTo>
                <a:lnTo>
                  <a:pt x="2185775" y="1397090"/>
                </a:lnTo>
                <a:lnTo>
                  <a:pt x="2120164" y="1391760"/>
                </a:lnTo>
                <a:lnTo>
                  <a:pt x="2055220" y="1386140"/>
                </a:lnTo>
                <a:lnTo>
                  <a:pt x="1990958" y="1380232"/>
                </a:lnTo>
                <a:lnTo>
                  <a:pt x="1927395" y="1374041"/>
                </a:lnTo>
                <a:lnTo>
                  <a:pt x="1864548" y="1367570"/>
                </a:lnTo>
                <a:lnTo>
                  <a:pt x="1802435" y="1360822"/>
                </a:lnTo>
                <a:lnTo>
                  <a:pt x="1741071" y="1353802"/>
                </a:lnTo>
                <a:lnTo>
                  <a:pt x="1680474" y="1346512"/>
                </a:lnTo>
                <a:lnTo>
                  <a:pt x="1620660" y="1338958"/>
                </a:lnTo>
                <a:lnTo>
                  <a:pt x="1561647" y="1331141"/>
                </a:lnTo>
                <a:lnTo>
                  <a:pt x="1503451" y="1323067"/>
                </a:lnTo>
                <a:lnTo>
                  <a:pt x="1446089" y="1314737"/>
                </a:lnTo>
                <a:lnTo>
                  <a:pt x="1389578" y="1306158"/>
                </a:lnTo>
                <a:lnTo>
                  <a:pt x="1333934" y="1297331"/>
                </a:lnTo>
                <a:lnTo>
                  <a:pt x="1279175" y="1288260"/>
                </a:lnTo>
                <a:lnTo>
                  <a:pt x="1225318" y="1278950"/>
                </a:lnTo>
                <a:lnTo>
                  <a:pt x="1172378" y="1269404"/>
                </a:lnTo>
                <a:lnTo>
                  <a:pt x="1120373" y="1259625"/>
                </a:lnTo>
                <a:lnTo>
                  <a:pt x="1069320" y="1249618"/>
                </a:lnTo>
                <a:lnTo>
                  <a:pt x="1019236" y="1239385"/>
                </a:lnTo>
                <a:lnTo>
                  <a:pt x="970137" y="1228931"/>
                </a:lnTo>
                <a:lnTo>
                  <a:pt x="922040" y="1218259"/>
                </a:lnTo>
                <a:lnTo>
                  <a:pt x="874962" y="1207373"/>
                </a:lnTo>
                <a:lnTo>
                  <a:pt x="828920" y="1196276"/>
                </a:lnTo>
                <a:lnTo>
                  <a:pt x="783931" y="1184972"/>
                </a:lnTo>
                <a:lnTo>
                  <a:pt x="740012" y="1173465"/>
                </a:lnTo>
                <a:lnTo>
                  <a:pt x="697179" y="1161759"/>
                </a:lnTo>
                <a:lnTo>
                  <a:pt x="655449" y="1149857"/>
                </a:lnTo>
                <a:lnTo>
                  <a:pt x="614839" y="1137762"/>
                </a:lnTo>
                <a:lnTo>
                  <a:pt x="575366" y="1125479"/>
                </a:lnTo>
                <a:lnTo>
                  <a:pt x="537047" y="1113011"/>
                </a:lnTo>
                <a:lnTo>
                  <a:pt x="499898" y="1100362"/>
                </a:lnTo>
                <a:lnTo>
                  <a:pt x="463936" y="1087535"/>
                </a:lnTo>
                <a:lnTo>
                  <a:pt x="395643" y="1061363"/>
                </a:lnTo>
                <a:lnTo>
                  <a:pt x="332300" y="1034524"/>
                </a:lnTo>
                <a:lnTo>
                  <a:pt x="274044" y="1007048"/>
                </a:lnTo>
                <a:lnTo>
                  <a:pt x="221008" y="978964"/>
                </a:lnTo>
                <a:lnTo>
                  <a:pt x="173327" y="950301"/>
                </a:lnTo>
                <a:lnTo>
                  <a:pt x="131135" y="921089"/>
                </a:lnTo>
                <a:lnTo>
                  <a:pt x="94568" y="891356"/>
                </a:lnTo>
                <a:lnTo>
                  <a:pt x="63760" y="861133"/>
                </a:lnTo>
                <a:lnTo>
                  <a:pt x="38846" y="830448"/>
                </a:lnTo>
                <a:lnTo>
                  <a:pt x="12819" y="783618"/>
                </a:lnTo>
                <a:lnTo>
                  <a:pt x="809" y="735914"/>
                </a:lnTo>
                <a:lnTo>
                  <a:pt x="0" y="719836"/>
                </a:lnTo>
                <a:close/>
              </a:path>
            </a:pathLst>
          </a:custGeom>
          <a:ln w="25400">
            <a:solidFill>
              <a:srgbClr val="385D89"/>
            </a:solidFill>
          </a:ln>
        </p:spPr>
        <p:txBody>
          <a:bodyPr wrap="square" lIns="0" tIns="0" rIns="0" bIns="0" rtlCol="0"/>
          <a:lstStyle/>
          <a:p>
            <a:endParaRPr/>
          </a:p>
        </p:txBody>
      </p:sp>
    </p:spTree>
    <p:extLst>
      <p:ext uri="{BB962C8B-B14F-4D97-AF65-F5344CB8AC3E}">
        <p14:creationId xmlns:p14="http://schemas.microsoft.com/office/powerpoint/2010/main" val="42355165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494A3F5-CC95-4BA2-A30D-AA227C77F484}"/>
              </a:ext>
            </a:extLst>
          </p:cNvPr>
          <p:cNvSpPr/>
          <p:nvPr/>
        </p:nvSpPr>
        <p:spPr>
          <a:xfrm>
            <a:off x="1678671" y="206518"/>
            <a:ext cx="8987883" cy="1323439"/>
          </a:xfrm>
          <a:prstGeom prst="rect">
            <a:avLst/>
          </a:prstGeom>
        </p:spPr>
        <p:txBody>
          <a:bodyPr wrap="square">
            <a:spAutoFit/>
          </a:bodyPr>
          <a:lstStyle/>
          <a:p>
            <a:pPr algn="ctr"/>
            <a:r>
              <a:rPr lang="es-MX" sz="4000" b="1" dirty="0">
                <a:solidFill>
                  <a:schemeClr val="accent1"/>
                </a:solidFill>
              </a:rPr>
              <a:t>Línea estratégica 1</a:t>
            </a:r>
          </a:p>
          <a:p>
            <a:pPr algn="ctr"/>
            <a:r>
              <a:rPr lang="es-MX" sz="4000" b="1" dirty="0">
                <a:solidFill>
                  <a:schemeClr val="accent1"/>
                </a:solidFill>
              </a:rPr>
              <a:t>Control del riesgo (Prevención primaria)</a:t>
            </a:r>
            <a:endParaRPr lang="es-CO" sz="4000" b="1" dirty="0">
              <a:solidFill>
                <a:schemeClr val="accent1"/>
              </a:solidFill>
            </a:endParaRPr>
          </a:p>
        </p:txBody>
      </p:sp>
      <p:pic>
        <p:nvPicPr>
          <p:cNvPr id="4" name="Imagen 3">
            <a:extLst>
              <a:ext uri="{FF2B5EF4-FFF2-40B4-BE49-F238E27FC236}">
                <a16:creationId xmlns:a16="http://schemas.microsoft.com/office/drawing/2014/main" id="{BC90A2B3-D840-4E96-885A-D456695AC3AB}"/>
              </a:ext>
            </a:extLst>
          </p:cNvPr>
          <p:cNvPicPr>
            <a:picLocks noChangeAspect="1"/>
          </p:cNvPicPr>
          <p:nvPr/>
        </p:nvPicPr>
        <p:blipFill>
          <a:blip r:embed="rId2"/>
          <a:stretch>
            <a:fillRect/>
          </a:stretch>
        </p:blipFill>
        <p:spPr>
          <a:xfrm>
            <a:off x="2430966" y="1529957"/>
            <a:ext cx="7181385" cy="3599604"/>
          </a:xfrm>
          <a:prstGeom prst="rect">
            <a:avLst/>
          </a:prstGeom>
        </p:spPr>
      </p:pic>
      <p:sp>
        <p:nvSpPr>
          <p:cNvPr id="5" name="Rectángulo 4">
            <a:extLst>
              <a:ext uri="{FF2B5EF4-FFF2-40B4-BE49-F238E27FC236}">
                <a16:creationId xmlns:a16="http://schemas.microsoft.com/office/drawing/2014/main" id="{41D54183-CDE6-49E2-B83A-859CCDF10D81}"/>
              </a:ext>
            </a:extLst>
          </p:cNvPr>
          <p:cNvSpPr/>
          <p:nvPr/>
        </p:nvSpPr>
        <p:spPr>
          <a:xfrm>
            <a:off x="1622090" y="5392710"/>
            <a:ext cx="9044464" cy="923330"/>
          </a:xfrm>
          <a:prstGeom prst="rect">
            <a:avLst/>
          </a:prstGeom>
        </p:spPr>
        <p:txBody>
          <a:bodyPr wrap="none">
            <a:spAutoFit/>
          </a:bodyPr>
          <a:lstStyle/>
          <a:p>
            <a:r>
              <a:rPr lang="es-MX" sz="5400" b="1" dirty="0">
                <a:solidFill>
                  <a:schemeClr val="accent1"/>
                </a:solidFill>
                <a:latin typeface="French Script MT" panose="03020402040607040605" pitchFamily="66" charset="0"/>
              </a:rPr>
              <a:t>P</a:t>
            </a:r>
            <a:r>
              <a:rPr lang="es-MX" sz="5400" dirty="0">
                <a:latin typeface="French Script MT" panose="03020402040607040605" pitchFamily="66" charset="0"/>
              </a:rPr>
              <a:t>romoción de la salud y </a:t>
            </a:r>
            <a:r>
              <a:rPr lang="es-MX" sz="5400" b="1" dirty="0">
                <a:solidFill>
                  <a:srgbClr val="FF0066"/>
                </a:solidFill>
                <a:latin typeface="French Script MT" panose="03020402040607040605" pitchFamily="66" charset="0"/>
              </a:rPr>
              <a:t>P</a:t>
            </a:r>
            <a:r>
              <a:rPr lang="es-MX" sz="5400" dirty="0">
                <a:latin typeface="French Script MT" panose="03020402040607040605" pitchFamily="66" charset="0"/>
              </a:rPr>
              <a:t>rotección específica</a:t>
            </a:r>
            <a:endParaRPr lang="es-CO" dirty="0"/>
          </a:p>
        </p:txBody>
      </p:sp>
    </p:spTree>
    <p:extLst>
      <p:ext uri="{BB962C8B-B14F-4D97-AF65-F5344CB8AC3E}">
        <p14:creationId xmlns:p14="http://schemas.microsoft.com/office/powerpoint/2010/main" val="5968546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72145AF1-3500-469F-87E0-A0D0BA414145}"/>
              </a:ext>
            </a:extLst>
          </p:cNvPr>
          <p:cNvSpPr/>
          <p:nvPr/>
        </p:nvSpPr>
        <p:spPr>
          <a:xfrm>
            <a:off x="200722" y="206518"/>
            <a:ext cx="11820293" cy="1815882"/>
          </a:xfrm>
          <a:prstGeom prst="rect">
            <a:avLst/>
          </a:prstGeom>
        </p:spPr>
        <p:txBody>
          <a:bodyPr wrap="square">
            <a:spAutoFit/>
          </a:bodyPr>
          <a:lstStyle/>
          <a:p>
            <a:r>
              <a:rPr lang="es-MX" sz="4000" b="1" dirty="0">
                <a:solidFill>
                  <a:schemeClr val="accent1"/>
                </a:solidFill>
              </a:rPr>
              <a:t>Línea estratégica 1</a:t>
            </a:r>
          </a:p>
          <a:p>
            <a:r>
              <a:rPr lang="es-MX" sz="3600" b="1" dirty="0">
                <a:solidFill>
                  <a:srgbClr val="C00000"/>
                </a:solidFill>
              </a:rPr>
              <a:t>Promoción del consumo de frutas y verduras y la alimentación saludable</a:t>
            </a:r>
            <a:endParaRPr lang="es-CO" sz="3600" b="1" dirty="0">
              <a:solidFill>
                <a:srgbClr val="C00000"/>
              </a:solidFill>
            </a:endParaRPr>
          </a:p>
        </p:txBody>
      </p:sp>
      <p:sp>
        <p:nvSpPr>
          <p:cNvPr id="5" name="Rectángulo 4">
            <a:extLst>
              <a:ext uri="{FF2B5EF4-FFF2-40B4-BE49-F238E27FC236}">
                <a16:creationId xmlns:a16="http://schemas.microsoft.com/office/drawing/2014/main" id="{5506FFD0-1A29-49B9-8445-65BD3A78B41E}"/>
              </a:ext>
            </a:extLst>
          </p:cNvPr>
          <p:cNvSpPr/>
          <p:nvPr/>
        </p:nvSpPr>
        <p:spPr>
          <a:xfrm>
            <a:off x="460917" y="2375651"/>
            <a:ext cx="6096000" cy="3785652"/>
          </a:xfrm>
          <a:prstGeom prst="rect">
            <a:avLst/>
          </a:prstGeom>
        </p:spPr>
        <p:txBody>
          <a:bodyPr>
            <a:spAutoFit/>
          </a:bodyPr>
          <a:lstStyle/>
          <a:p>
            <a:pPr marL="285750" indent="-285750" algn="just">
              <a:buFont typeface="Wingdings" panose="05000000000000000000" pitchFamily="2" charset="2"/>
              <a:buChar char="ü"/>
            </a:pPr>
            <a:r>
              <a:rPr lang="es-MX" sz="2000" dirty="0"/>
              <a:t>Incrementar el consumo diario de frutas en la población de 5 a 18 años</a:t>
            </a:r>
          </a:p>
          <a:p>
            <a:pPr marL="285750" indent="-285750" algn="just">
              <a:buFont typeface="Wingdings" panose="05000000000000000000" pitchFamily="2" charset="2"/>
              <a:buChar char="ü"/>
            </a:pPr>
            <a:r>
              <a:rPr lang="es-MX" sz="2000" dirty="0"/>
              <a:t>Desarrollar estrategias comunicativas basadas en el modelo de comunicación para el control del cáncer, orientado a 52 PLAN DECENAL PARA EL CONTROL DEL CÁNCER DE COLOMBIA, 2012-2021 </a:t>
            </a:r>
          </a:p>
          <a:p>
            <a:pPr marL="285750" indent="-285750" algn="just">
              <a:buFont typeface="Wingdings" panose="05000000000000000000" pitchFamily="2" charset="2"/>
              <a:buChar char="ü"/>
            </a:pPr>
            <a:r>
              <a:rPr lang="es-MX" sz="2000" dirty="0"/>
              <a:t>Entrenar al personal de salud, en consejería breve para una alimentación saludable.</a:t>
            </a:r>
          </a:p>
          <a:p>
            <a:pPr marL="285750" indent="-285750" algn="just">
              <a:buFont typeface="Wingdings" panose="05000000000000000000" pitchFamily="2" charset="2"/>
              <a:buChar char="ü"/>
            </a:pPr>
            <a:r>
              <a:rPr lang="es-MX" sz="2000" dirty="0"/>
              <a:t>Capacitar al personal de salud en la normatividad relacionada con alimentación saludable. </a:t>
            </a:r>
          </a:p>
          <a:p>
            <a:pPr marL="285750" indent="-285750" algn="just">
              <a:buFont typeface="Wingdings" panose="05000000000000000000" pitchFamily="2" charset="2"/>
              <a:buChar char="ü"/>
            </a:pPr>
            <a:r>
              <a:rPr lang="es-MX" sz="2000" dirty="0"/>
              <a:t>Introducir en la historia clínica preguntas para evaluar el consumo de alimentos saludables. </a:t>
            </a:r>
            <a:endParaRPr lang="es-CO" sz="2000" dirty="0"/>
          </a:p>
        </p:txBody>
      </p:sp>
      <p:sp>
        <p:nvSpPr>
          <p:cNvPr id="6" name="Rectángulo 5">
            <a:extLst>
              <a:ext uri="{FF2B5EF4-FFF2-40B4-BE49-F238E27FC236}">
                <a16:creationId xmlns:a16="http://schemas.microsoft.com/office/drawing/2014/main" id="{2964E3D5-A38B-4B99-B42A-32DF588575C2}"/>
              </a:ext>
            </a:extLst>
          </p:cNvPr>
          <p:cNvSpPr/>
          <p:nvPr/>
        </p:nvSpPr>
        <p:spPr>
          <a:xfrm>
            <a:off x="706244" y="6282150"/>
            <a:ext cx="6096000" cy="369332"/>
          </a:xfrm>
          <a:prstGeom prst="rect">
            <a:avLst/>
          </a:prstGeom>
        </p:spPr>
        <p:txBody>
          <a:bodyPr>
            <a:spAutoFit/>
          </a:bodyPr>
          <a:lstStyle/>
          <a:p>
            <a:r>
              <a:rPr lang="es-CO" dirty="0"/>
              <a:t> Fuente: ENSIN 2010.</a:t>
            </a:r>
          </a:p>
        </p:txBody>
      </p:sp>
      <p:pic>
        <p:nvPicPr>
          <p:cNvPr id="7" name="Imagen 6">
            <a:extLst>
              <a:ext uri="{FF2B5EF4-FFF2-40B4-BE49-F238E27FC236}">
                <a16:creationId xmlns:a16="http://schemas.microsoft.com/office/drawing/2014/main" id="{0974DE21-3E6D-4395-9CB3-BC5FF9976EEE}"/>
              </a:ext>
            </a:extLst>
          </p:cNvPr>
          <p:cNvPicPr>
            <a:picLocks noChangeAspect="1"/>
          </p:cNvPicPr>
          <p:nvPr/>
        </p:nvPicPr>
        <p:blipFill>
          <a:blip r:embed="rId2"/>
          <a:stretch>
            <a:fillRect/>
          </a:stretch>
        </p:blipFill>
        <p:spPr>
          <a:xfrm>
            <a:off x="6928624" y="2392157"/>
            <a:ext cx="5092391" cy="3361871"/>
          </a:xfrm>
          <a:prstGeom prst="rect">
            <a:avLst/>
          </a:prstGeom>
        </p:spPr>
      </p:pic>
    </p:spTree>
    <p:extLst>
      <p:ext uri="{BB962C8B-B14F-4D97-AF65-F5344CB8AC3E}">
        <p14:creationId xmlns:p14="http://schemas.microsoft.com/office/powerpoint/2010/main" val="12139148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49EE5B9-9DB1-4A1F-9D40-2D301D2538B2}"/>
              </a:ext>
            </a:extLst>
          </p:cNvPr>
          <p:cNvSpPr/>
          <p:nvPr/>
        </p:nvSpPr>
        <p:spPr>
          <a:xfrm>
            <a:off x="200722" y="206518"/>
            <a:ext cx="11820293" cy="1261884"/>
          </a:xfrm>
          <a:prstGeom prst="rect">
            <a:avLst/>
          </a:prstGeom>
        </p:spPr>
        <p:txBody>
          <a:bodyPr wrap="square">
            <a:spAutoFit/>
          </a:bodyPr>
          <a:lstStyle/>
          <a:p>
            <a:r>
              <a:rPr lang="es-MX" sz="4000" b="1" dirty="0">
                <a:solidFill>
                  <a:schemeClr val="accent1"/>
                </a:solidFill>
              </a:rPr>
              <a:t>Línea estratégica 1</a:t>
            </a:r>
          </a:p>
          <a:p>
            <a:r>
              <a:rPr lang="es-MX" sz="3600" b="1" dirty="0">
                <a:solidFill>
                  <a:srgbClr val="C00000"/>
                </a:solidFill>
              </a:rPr>
              <a:t>Promoción de la Actividad Física</a:t>
            </a:r>
            <a:endParaRPr lang="es-CO" sz="3600" b="1" dirty="0">
              <a:solidFill>
                <a:srgbClr val="C00000"/>
              </a:solidFill>
            </a:endParaRPr>
          </a:p>
        </p:txBody>
      </p:sp>
      <p:sp>
        <p:nvSpPr>
          <p:cNvPr id="3" name="Rectángulo 2">
            <a:extLst>
              <a:ext uri="{FF2B5EF4-FFF2-40B4-BE49-F238E27FC236}">
                <a16:creationId xmlns:a16="http://schemas.microsoft.com/office/drawing/2014/main" id="{4510D219-A7FD-4428-9454-2103D53869FB}"/>
              </a:ext>
            </a:extLst>
          </p:cNvPr>
          <p:cNvSpPr/>
          <p:nvPr/>
        </p:nvSpPr>
        <p:spPr>
          <a:xfrm>
            <a:off x="394010" y="1795788"/>
            <a:ext cx="6096000" cy="4093428"/>
          </a:xfrm>
          <a:prstGeom prst="rect">
            <a:avLst/>
          </a:prstGeom>
        </p:spPr>
        <p:txBody>
          <a:bodyPr>
            <a:spAutoFit/>
          </a:bodyPr>
          <a:lstStyle/>
          <a:p>
            <a:pPr marL="285750" indent="-285750" algn="just">
              <a:buFont typeface="Wingdings" panose="05000000000000000000" pitchFamily="2" charset="2"/>
              <a:buChar char="ü"/>
            </a:pPr>
            <a:r>
              <a:rPr lang="es-MX" sz="2000" dirty="0"/>
              <a:t>Aumentar la prevalencia de actividad física global por encima de 26% en adolescentes entre 13 y 17 años</a:t>
            </a:r>
          </a:p>
          <a:p>
            <a:pPr marL="285750" indent="-285750" algn="just">
              <a:buFont typeface="Wingdings" panose="05000000000000000000" pitchFamily="2" charset="2"/>
              <a:buChar char="ü"/>
            </a:pPr>
            <a:r>
              <a:rPr lang="es-MX" sz="2000" dirty="0"/>
              <a:t>Disminuir la prevalencia de tiempo dedicado a ver televisión o jugar con videojuegos durante menos de 2 horas al día, en niños de 5 a 12 años.</a:t>
            </a:r>
          </a:p>
          <a:p>
            <a:pPr marL="285750" indent="-285750" algn="just">
              <a:buFont typeface="Wingdings" panose="05000000000000000000" pitchFamily="2" charset="2"/>
              <a:buChar char="ü"/>
            </a:pPr>
            <a:r>
              <a:rPr lang="es-MX" sz="2000" dirty="0"/>
              <a:t>Disminuir la prevalencia de tiempo dedicado a ver televisión o jugar con videojuegos durante menos de 2 horas al día en niños de 13 a 17 años.</a:t>
            </a:r>
          </a:p>
          <a:p>
            <a:pPr marL="285750" indent="-285750" algn="just">
              <a:buFont typeface="Wingdings" panose="05000000000000000000" pitchFamily="2" charset="2"/>
              <a:buChar char="ü"/>
            </a:pPr>
            <a:r>
              <a:rPr lang="es-MX" sz="2000" dirty="0"/>
              <a:t>Desarrollar e implementar estrategias educativas para los profesionales y funcionarios de salud, como complemento a la comunicación masiva y las intervenciones comunitarias en el fomento de la actividad física.</a:t>
            </a:r>
          </a:p>
        </p:txBody>
      </p:sp>
      <p:sp>
        <p:nvSpPr>
          <p:cNvPr id="4" name="Rectángulo 3">
            <a:extLst>
              <a:ext uri="{FF2B5EF4-FFF2-40B4-BE49-F238E27FC236}">
                <a16:creationId xmlns:a16="http://schemas.microsoft.com/office/drawing/2014/main" id="{AC4C8D92-D479-41D4-BEF1-D81C1838E5C6}"/>
              </a:ext>
            </a:extLst>
          </p:cNvPr>
          <p:cNvSpPr/>
          <p:nvPr/>
        </p:nvSpPr>
        <p:spPr>
          <a:xfrm>
            <a:off x="706244" y="6097484"/>
            <a:ext cx="6096000" cy="369332"/>
          </a:xfrm>
          <a:prstGeom prst="rect">
            <a:avLst/>
          </a:prstGeom>
        </p:spPr>
        <p:txBody>
          <a:bodyPr>
            <a:spAutoFit/>
          </a:bodyPr>
          <a:lstStyle/>
          <a:p>
            <a:r>
              <a:rPr lang="es-CO" dirty="0"/>
              <a:t> Fuente: ENSIN 2005 Y 2010.</a:t>
            </a:r>
          </a:p>
        </p:txBody>
      </p:sp>
      <p:pic>
        <p:nvPicPr>
          <p:cNvPr id="5" name="Imagen 4">
            <a:extLst>
              <a:ext uri="{FF2B5EF4-FFF2-40B4-BE49-F238E27FC236}">
                <a16:creationId xmlns:a16="http://schemas.microsoft.com/office/drawing/2014/main" id="{2B0D476D-22B3-4DBB-9615-E215603B5673}"/>
              </a:ext>
            </a:extLst>
          </p:cNvPr>
          <p:cNvPicPr>
            <a:picLocks noChangeAspect="1"/>
          </p:cNvPicPr>
          <p:nvPr/>
        </p:nvPicPr>
        <p:blipFill>
          <a:blip r:embed="rId2"/>
          <a:stretch>
            <a:fillRect/>
          </a:stretch>
        </p:blipFill>
        <p:spPr>
          <a:xfrm>
            <a:off x="6650402" y="1770296"/>
            <a:ext cx="5147588" cy="4696520"/>
          </a:xfrm>
          <a:prstGeom prst="rect">
            <a:avLst/>
          </a:prstGeom>
        </p:spPr>
      </p:pic>
    </p:spTree>
    <p:extLst>
      <p:ext uri="{BB962C8B-B14F-4D97-AF65-F5344CB8AC3E}">
        <p14:creationId xmlns:p14="http://schemas.microsoft.com/office/powerpoint/2010/main" val="11837284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D88E91C-A9B7-4002-ACD2-F31242A5D541}"/>
              </a:ext>
            </a:extLst>
          </p:cNvPr>
          <p:cNvSpPr/>
          <p:nvPr/>
        </p:nvSpPr>
        <p:spPr>
          <a:xfrm>
            <a:off x="200722" y="206518"/>
            <a:ext cx="11820293" cy="1815882"/>
          </a:xfrm>
          <a:prstGeom prst="rect">
            <a:avLst/>
          </a:prstGeom>
        </p:spPr>
        <p:txBody>
          <a:bodyPr wrap="square">
            <a:spAutoFit/>
          </a:bodyPr>
          <a:lstStyle/>
          <a:p>
            <a:r>
              <a:rPr lang="es-MX" sz="4000" b="1" dirty="0">
                <a:solidFill>
                  <a:schemeClr val="accent1"/>
                </a:solidFill>
              </a:rPr>
              <a:t>Línea estratégica 1</a:t>
            </a:r>
          </a:p>
          <a:p>
            <a:r>
              <a:rPr lang="es-MX" sz="3600" b="1" dirty="0">
                <a:solidFill>
                  <a:srgbClr val="C00000"/>
                </a:solidFill>
              </a:rPr>
              <a:t>Control del riesgo frente a la exposición a radiación solar</a:t>
            </a:r>
          </a:p>
          <a:p>
            <a:r>
              <a:rPr lang="es-MX" sz="3600" b="1" dirty="0">
                <a:solidFill>
                  <a:srgbClr val="C00000"/>
                </a:solidFill>
              </a:rPr>
              <a:t>ultravioleta</a:t>
            </a:r>
            <a:endParaRPr lang="es-CO" sz="3600" b="1" dirty="0">
              <a:solidFill>
                <a:srgbClr val="C00000"/>
              </a:solidFill>
            </a:endParaRPr>
          </a:p>
        </p:txBody>
      </p:sp>
      <p:sp>
        <p:nvSpPr>
          <p:cNvPr id="3" name="Rectángulo 2">
            <a:extLst>
              <a:ext uri="{FF2B5EF4-FFF2-40B4-BE49-F238E27FC236}">
                <a16:creationId xmlns:a16="http://schemas.microsoft.com/office/drawing/2014/main" id="{1482C158-1E66-4663-A93F-A122637E0021}"/>
              </a:ext>
            </a:extLst>
          </p:cNvPr>
          <p:cNvSpPr/>
          <p:nvPr/>
        </p:nvSpPr>
        <p:spPr>
          <a:xfrm>
            <a:off x="200722" y="2059883"/>
            <a:ext cx="6096000" cy="4093428"/>
          </a:xfrm>
          <a:prstGeom prst="rect">
            <a:avLst/>
          </a:prstGeom>
        </p:spPr>
        <p:txBody>
          <a:bodyPr>
            <a:spAutoFit/>
          </a:bodyPr>
          <a:lstStyle/>
          <a:p>
            <a:pPr marL="285750" indent="-285750" algn="just">
              <a:buFont typeface="Wingdings" panose="05000000000000000000" pitchFamily="2" charset="2"/>
              <a:buChar char="ü"/>
            </a:pPr>
            <a:r>
              <a:rPr lang="es-MX" sz="2000" dirty="0"/>
              <a:t>Desarrollar e implementar estrategias educativas para los profesionales y funcionarios de salud, como complemento a la comunicación masiva y las intervenciones comunitarias en el fomento de las medidas de protección contra radiación solar ultravioleta (</a:t>
            </a:r>
            <a:r>
              <a:rPr lang="es-MX" sz="2000" dirty="0" err="1"/>
              <a:t>RUV</a:t>
            </a:r>
            <a:r>
              <a:rPr lang="es-MX" sz="2000" dirty="0"/>
              <a:t>).</a:t>
            </a:r>
          </a:p>
          <a:p>
            <a:pPr marL="285750" indent="-285750" algn="just">
              <a:buFont typeface="Wingdings" panose="05000000000000000000" pitchFamily="2" charset="2"/>
              <a:buChar char="ü"/>
            </a:pPr>
            <a:r>
              <a:rPr lang="es-MX" sz="2000" dirty="0"/>
              <a:t>Introducir en la historia clínica preguntas que permitan evaluar los hábitos de prevención a la exposición de radiación solar ultravioleta.</a:t>
            </a:r>
          </a:p>
          <a:p>
            <a:pPr marL="285750" indent="-285750" algn="just">
              <a:buFont typeface="Wingdings" panose="05000000000000000000" pitchFamily="2" charset="2"/>
              <a:buChar char="ü"/>
            </a:pPr>
            <a:r>
              <a:rPr lang="es-MX" sz="2000" dirty="0"/>
              <a:t>Implementar las guías de atención integral para la detección temprana, la prevención, el diagnóstico y el tratamiento de las lesiones preneoplásicas y neoplásicas de piel. </a:t>
            </a:r>
          </a:p>
        </p:txBody>
      </p:sp>
      <p:pic>
        <p:nvPicPr>
          <p:cNvPr id="4" name="Imagen 3">
            <a:extLst>
              <a:ext uri="{FF2B5EF4-FFF2-40B4-BE49-F238E27FC236}">
                <a16:creationId xmlns:a16="http://schemas.microsoft.com/office/drawing/2014/main" id="{E05A4656-537D-4BDA-9C66-4276A94CD4CC}"/>
              </a:ext>
            </a:extLst>
          </p:cNvPr>
          <p:cNvPicPr>
            <a:picLocks noChangeAspect="1"/>
          </p:cNvPicPr>
          <p:nvPr/>
        </p:nvPicPr>
        <p:blipFill>
          <a:blip r:embed="rId2"/>
          <a:stretch>
            <a:fillRect/>
          </a:stretch>
        </p:blipFill>
        <p:spPr>
          <a:xfrm>
            <a:off x="6824546" y="2180139"/>
            <a:ext cx="4616605" cy="38529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371181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6E932D1-E5E3-4AC1-9524-154401901A16}"/>
              </a:ext>
            </a:extLst>
          </p:cNvPr>
          <p:cNvSpPr/>
          <p:nvPr/>
        </p:nvSpPr>
        <p:spPr>
          <a:xfrm>
            <a:off x="200722" y="206518"/>
            <a:ext cx="11820293" cy="1261884"/>
          </a:xfrm>
          <a:prstGeom prst="rect">
            <a:avLst/>
          </a:prstGeom>
        </p:spPr>
        <p:txBody>
          <a:bodyPr wrap="square">
            <a:spAutoFit/>
          </a:bodyPr>
          <a:lstStyle/>
          <a:p>
            <a:r>
              <a:rPr lang="es-MX" sz="4000" b="1" dirty="0">
                <a:solidFill>
                  <a:schemeClr val="accent1"/>
                </a:solidFill>
              </a:rPr>
              <a:t>Línea estratégica 1</a:t>
            </a:r>
          </a:p>
          <a:p>
            <a:r>
              <a:rPr lang="es-MX" sz="3600" b="1" dirty="0">
                <a:solidFill>
                  <a:srgbClr val="C00000"/>
                </a:solidFill>
              </a:rPr>
              <a:t>Protección específica a virus relacionados con cáncer</a:t>
            </a:r>
            <a:endParaRPr lang="es-CO" sz="3600" b="1" dirty="0">
              <a:solidFill>
                <a:srgbClr val="C00000"/>
              </a:solidFill>
            </a:endParaRPr>
          </a:p>
        </p:txBody>
      </p:sp>
      <p:sp>
        <p:nvSpPr>
          <p:cNvPr id="3" name="Rectángulo 2">
            <a:extLst>
              <a:ext uri="{FF2B5EF4-FFF2-40B4-BE49-F238E27FC236}">
                <a16:creationId xmlns:a16="http://schemas.microsoft.com/office/drawing/2014/main" id="{092B1307-5E7F-472C-BEA4-280EF5708926}"/>
              </a:ext>
            </a:extLst>
          </p:cNvPr>
          <p:cNvSpPr/>
          <p:nvPr/>
        </p:nvSpPr>
        <p:spPr>
          <a:xfrm>
            <a:off x="200722" y="2528234"/>
            <a:ext cx="6096000" cy="2862322"/>
          </a:xfrm>
          <a:prstGeom prst="rect">
            <a:avLst/>
          </a:prstGeom>
        </p:spPr>
        <p:txBody>
          <a:bodyPr>
            <a:spAutoFit/>
          </a:bodyPr>
          <a:lstStyle/>
          <a:p>
            <a:pPr marL="285750" indent="-285750" algn="just">
              <a:buFont typeface="Wingdings" panose="05000000000000000000" pitchFamily="2" charset="2"/>
              <a:buChar char="ü"/>
            </a:pPr>
            <a:r>
              <a:rPr lang="es-MX" sz="2000" dirty="0"/>
              <a:t>Realizar monitoreo y evaluación al cumplimiento de los lineamientos nacionales para la vacunación contra el Virus del Papiloma Humano (VPH) a partir el 2013.).</a:t>
            </a:r>
          </a:p>
          <a:p>
            <a:pPr marL="285750" indent="-285750" algn="just">
              <a:buFont typeface="Wingdings" panose="05000000000000000000" pitchFamily="2" charset="2"/>
              <a:buChar char="ü"/>
            </a:pPr>
            <a:r>
              <a:rPr lang="es-MX" sz="2000" dirty="0"/>
              <a:t>Realizar monitoreo y evaluación al cumplimiento de los lineamientos nacionales establecidos para la vacunación contra el virus de Hepatitis B.</a:t>
            </a:r>
          </a:p>
          <a:p>
            <a:pPr marL="285750" indent="-285750" algn="just">
              <a:buFont typeface="Wingdings" panose="05000000000000000000" pitchFamily="2" charset="2"/>
              <a:buChar char="ü"/>
            </a:pPr>
            <a:r>
              <a:rPr lang="es-MX" sz="2000" dirty="0"/>
              <a:t>Mantener coberturas útiles de vacunación, de acuerdo al PAI, contra el Virus del Papiloma Humano (VPH) y Hepatitis B.</a:t>
            </a:r>
          </a:p>
        </p:txBody>
      </p:sp>
      <p:pic>
        <p:nvPicPr>
          <p:cNvPr id="1026" name="Picture 2" descr="Resultado de imagen para Protección específica a virus relacionados con cáncer en niños">
            <a:extLst>
              <a:ext uri="{FF2B5EF4-FFF2-40B4-BE49-F238E27FC236}">
                <a16:creationId xmlns:a16="http://schemas.microsoft.com/office/drawing/2014/main" id="{4AAA8DE8-D10D-4E3F-B99F-E9E5B69050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0549" y="1937830"/>
            <a:ext cx="4972259" cy="4440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8659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C4D76E7-B79C-4F68-BDD0-08EDB5CC2254}"/>
              </a:ext>
            </a:extLst>
          </p:cNvPr>
          <p:cNvSpPr/>
          <p:nvPr/>
        </p:nvSpPr>
        <p:spPr>
          <a:xfrm>
            <a:off x="1678671" y="206518"/>
            <a:ext cx="8987883" cy="1323439"/>
          </a:xfrm>
          <a:prstGeom prst="rect">
            <a:avLst/>
          </a:prstGeom>
        </p:spPr>
        <p:txBody>
          <a:bodyPr wrap="square">
            <a:spAutoFit/>
          </a:bodyPr>
          <a:lstStyle/>
          <a:p>
            <a:pPr algn="ctr"/>
            <a:r>
              <a:rPr lang="es-MX" sz="4000" b="1" dirty="0">
                <a:solidFill>
                  <a:schemeClr val="accent1"/>
                </a:solidFill>
              </a:rPr>
              <a:t>Línea estratégica 2</a:t>
            </a:r>
          </a:p>
          <a:p>
            <a:pPr algn="ctr"/>
            <a:r>
              <a:rPr lang="es-MX" sz="4000" b="1" dirty="0">
                <a:solidFill>
                  <a:schemeClr val="accent1"/>
                </a:solidFill>
              </a:rPr>
              <a:t>Detección temprana de la enfermedad</a:t>
            </a:r>
            <a:endParaRPr lang="es-CO" sz="4000" b="1" dirty="0">
              <a:solidFill>
                <a:schemeClr val="accent1"/>
              </a:solidFill>
            </a:endParaRPr>
          </a:p>
        </p:txBody>
      </p:sp>
      <p:pic>
        <p:nvPicPr>
          <p:cNvPr id="3" name="Imagen 2">
            <a:extLst>
              <a:ext uri="{FF2B5EF4-FFF2-40B4-BE49-F238E27FC236}">
                <a16:creationId xmlns:a16="http://schemas.microsoft.com/office/drawing/2014/main" id="{FA904607-C705-4F7F-A70E-DF6F0038CAB5}"/>
              </a:ext>
            </a:extLst>
          </p:cNvPr>
          <p:cNvPicPr>
            <a:picLocks noChangeAspect="1"/>
          </p:cNvPicPr>
          <p:nvPr/>
        </p:nvPicPr>
        <p:blipFill>
          <a:blip r:embed="rId2"/>
          <a:stretch>
            <a:fillRect/>
          </a:stretch>
        </p:blipFill>
        <p:spPr>
          <a:xfrm>
            <a:off x="2622479" y="1721570"/>
            <a:ext cx="7100266" cy="3414859"/>
          </a:xfrm>
          <a:prstGeom prst="rect">
            <a:avLst/>
          </a:prstGeom>
        </p:spPr>
      </p:pic>
      <p:sp>
        <p:nvSpPr>
          <p:cNvPr id="4" name="Rectángulo 3">
            <a:extLst>
              <a:ext uri="{FF2B5EF4-FFF2-40B4-BE49-F238E27FC236}">
                <a16:creationId xmlns:a16="http://schemas.microsoft.com/office/drawing/2014/main" id="{E2863D9D-5762-422E-AC88-506990CC22A6}"/>
              </a:ext>
            </a:extLst>
          </p:cNvPr>
          <p:cNvSpPr/>
          <p:nvPr/>
        </p:nvSpPr>
        <p:spPr>
          <a:xfrm>
            <a:off x="574700" y="5328042"/>
            <a:ext cx="11195824" cy="1446550"/>
          </a:xfrm>
          <a:prstGeom prst="rect">
            <a:avLst/>
          </a:prstGeom>
        </p:spPr>
        <p:txBody>
          <a:bodyPr wrap="square">
            <a:spAutoFit/>
          </a:bodyPr>
          <a:lstStyle/>
          <a:p>
            <a:pPr algn="ctr"/>
            <a:r>
              <a:rPr lang="es-MX" sz="4400" dirty="0">
                <a:latin typeface="French Script MT" panose="03020402040607040605" pitchFamily="66" charset="0"/>
              </a:rPr>
              <a:t>La </a:t>
            </a:r>
            <a:r>
              <a:rPr lang="es-MX" sz="4400" b="1" dirty="0">
                <a:solidFill>
                  <a:schemeClr val="accent1"/>
                </a:solidFill>
                <a:latin typeface="French Script MT" panose="03020402040607040605" pitchFamily="66" charset="0"/>
              </a:rPr>
              <a:t>d</a:t>
            </a:r>
            <a:r>
              <a:rPr lang="es-MX" sz="4400" dirty="0">
                <a:latin typeface="French Script MT" panose="03020402040607040605" pitchFamily="66" charset="0"/>
              </a:rPr>
              <a:t>etección temprana ayuda a reducir el estado clínico permitiendo una mayor tasa de </a:t>
            </a:r>
            <a:r>
              <a:rPr lang="es-MX" sz="4400" b="1" dirty="0">
                <a:solidFill>
                  <a:srgbClr val="FF0066"/>
                </a:solidFill>
                <a:latin typeface="French Script MT" panose="03020402040607040605" pitchFamily="66" charset="0"/>
              </a:rPr>
              <a:t>c</a:t>
            </a:r>
            <a:r>
              <a:rPr lang="es-MX" sz="4400" dirty="0">
                <a:latin typeface="French Script MT" panose="03020402040607040605" pitchFamily="66" charset="0"/>
              </a:rPr>
              <a:t>uración.</a:t>
            </a:r>
            <a:endParaRPr lang="es-CO" sz="4400" dirty="0">
              <a:latin typeface="French Script MT" panose="03020402040607040605" pitchFamily="66" charset="0"/>
            </a:endParaRPr>
          </a:p>
        </p:txBody>
      </p:sp>
    </p:spTree>
    <p:extLst>
      <p:ext uri="{BB962C8B-B14F-4D97-AF65-F5344CB8AC3E}">
        <p14:creationId xmlns:p14="http://schemas.microsoft.com/office/powerpoint/2010/main" val="4089866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1426AB79-40BD-40C2-B6D6-6C57A729D47D}"/>
              </a:ext>
            </a:extLst>
          </p:cNvPr>
          <p:cNvSpPr/>
          <p:nvPr/>
        </p:nvSpPr>
        <p:spPr>
          <a:xfrm>
            <a:off x="200722" y="206518"/>
            <a:ext cx="11820293" cy="1261884"/>
          </a:xfrm>
          <a:prstGeom prst="rect">
            <a:avLst/>
          </a:prstGeom>
        </p:spPr>
        <p:txBody>
          <a:bodyPr wrap="square">
            <a:spAutoFit/>
          </a:bodyPr>
          <a:lstStyle/>
          <a:p>
            <a:r>
              <a:rPr lang="es-MX" sz="4000" b="1" dirty="0">
                <a:solidFill>
                  <a:schemeClr val="accent1"/>
                </a:solidFill>
              </a:rPr>
              <a:t>Línea estratégica 2</a:t>
            </a:r>
          </a:p>
          <a:p>
            <a:r>
              <a:rPr lang="pt-BR" sz="3600" b="1" dirty="0">
                <a:solidFill>
                  <a:srgbClr val="C00000"/>
                </a:solidFill>
              </a:rPr>
              <a:t>Cáncer Infantil (Leucemias Agudas Pediátricas)</a:t>
            </a:r>
            <a:endParaRPr lang="es-CO" sz="3600" b="1" dirty="0">
              <a:solidFill>
                <a:srgbClr val="C00000"/>
              </a:solidFill>
            </a:endParaRPr>
          </a:p>
        </p:txBody>
      </p:sp>
      <p:sp>
        <p:nvSpPr>
          <p:cNvPr id="3" name="Rectángulo 2">
            <a:extLst>
              <a:ext uri="{FF2B5EF4-FFF2-40B4-BE49-F238E27FC236}">
                <a16:creationId xmlns:a16="http://schemas.microsoft.com/office/drawing/2014/main" id="{52825DFA-7EEF-433C-A87A-E725D7DD7508}"/>
              </a:ext>
            </a:extLst>
          </p:cNvPr>
          <p:cNvSpPr/>
          <p:nvPr/>
        </p:nvSpPr>
        <p:spPr>
          <a:xfrm>
            <a:off x="200722" y="2015278"/>
            <a:ext cx="6096000" cy="4093428"/>
          </a:xfrm>
          <a:prstGeom prst="rect">
            <a:avLst/>
          </a:prstGeom>
        </p:spPr>
        <p:txBody>
          <a:bodyPr>
            <a:spAutoFit/>
          </a:bodyPr>
          <a:lstStyle/>
          <a:p>
            <a:pPr marL="285750" indent="-285750" algn="just">
              <a:buFont typeface="Wingdings" panose="05000000000000000000" pitchFamily="2" charset="2"/>
              <a:buChar char="ü"/>
            </a:pPr>
            <a:r>
              <a:rPr lang="es-MX" sz="2000" dirty="0"/>
              <a:t>Implementar las guías de atención integral para el manejo de las Leucemias Agudas Pediátricas (LAP).</a:t>
            </a:r>
          </a:p>
          <a:p>
            <a:pPr marL="285750" indent="-285750" algn="just">
              <a:buFont typeface="Wingdings" panose="05000000000000000000" pitchFamily="2" charset="2"/>
              <a:buChar char="ü"/>
            </a:pPr>
            <a:r>
              <a:rPr lang="es-MX" sz="2000" dirty="0"/>
              <a:t>Implementar en los servicios de primer y segundo nivel el módulo de diagnóstico temprano del cáncer en la infancia, definido en la Estrategia de Atención Integral para las Enfermedades Prevalentes en la Infancia (AIEPI).</a:t>
            </a:r>
          </a:p>
          <a:p>
            <a:pPr marL="285750" indent="-285750" algn="just">
              <a:buFont typeface="Wingdings" panose="05000000000000000000" pitchFamily="2" charset="2"/>
              <a:buChar char="ü"/>
            </a:pPr>
            <a:r>
              <a:rPr lang="es-MX" sz="2000" dirty="0"/>
              <a:t>Desarrollar e implementar estrategias educativas para los profesionales y funcionarios de salud, como complemento a la comunicación masiva y las intervenciones comunitarias para la identificación oportuna de los signos y síntomas presuntivos de leucemia aguda pediátrica.</a:t>
            </a:r>
          </a:p>
        </p:txBody>
      </p:sp>
      <p:pic>
        <p:nvPicPr>
          <p:cNvPr id="4" name="Imagen 3">
            <a:extLst>
              <a:ext uri="{FF2B5EF4-FFF2-40B4-BE49-F238E27FC236}">
                <a16:creationId xmlns:a16="http://schemas.microsoft.com/office/drawing/2014/main" id="{9159A254-F48E-41A2-9004-5F7FCBB3D27E}"/>
              </a:ext>
            </a:extLst>
          </p:cNvPr>
          <p:cNvPicPr>
            <a:picLocks noChangeAspect="1"/>
          </p:cNvPicPr>
          <p:nvPr/>
        </p:nvPicPr>
        <p:blipFill>
          <a:blip r:embed="rId2"/>
          <a:stretch>
            <a:fillRect/>
          </a:stretch>
        </p:blipFill>
        <p:spPr>
          <a:xfrm>
            <a:off x="9054790" y="1703000"/>
            <a:ext cx="2936488" cy="3451999"/>
          </a:xfrm>
          <a:prstGeom prst="rect">
            <a:avLst/>
          </a:prstGeom>
        </p:spPr>
      </p:pic>
      <p:pic>
        <p:nvPicPr>
          <p:cNvPr id="5" name="Imagen 4">
            <a:extLst>
              <a:ext uri="{FF2B5EF4-FFF2-40B4-BE49-F238E27FC236}">
                <a16:creationId xmlns:a16="http://schemas.microsoft.com/office/drawing/2014/main" id="{D47997F3-E482-443D-9B1F-9B9C1A73E742}"/>
              </a:ext>
            </a:extLst>
          </p:cNvPr>
          <p:cNvPicPr>
            <a:picLocks noChangeAspect="1"/>
          </p:cNvPicPr>
          <p:nvPr/>
        </p:nvPicPr>
        <p:blipFill>
          <a:blip r:embed="rId3"/>
          <a:stretch>
            <a:fillRect/>
          </a:stretch>
        </p:blipFill>
        <p:spPr>
          <a:xfrm>
            <a:off x="6467706" y="1703000"/>
            <a:ext cx="2587084" cy="3936379"/>
          </a:xfrm>
          <a:prstGeom prst="rect">
            <a:avLst/>
          </a:prstGeom>
        </p:spPr>
      </p:pic>
    </p:spTree>
    <p:extLst>
      <p:ext uri="{BB962C8B-B14F-4D97-AF65-F5344CB8AC3E}">
        <p14:creationId xmlns:p14="http://schemas.microsoft.com/office/powerpoint/2010/main" val="40477421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7D701B8-F088-48B7-810C-991C72444BB0}"/>
              </a:ext>
            </a:extLst>
          </p:cNvPr>
          <p:cNvSpPr/>
          <p:nvPr/>
        </p:nvSpPr>
        <p:spPr>
          <a:xfrm>
            <a:off x="1123951" y="425936"/>
            <a:ext cx="9942322" cy="646331"/>
          </a:xfrm>
          <a:prstGeom prst="rect">
            <a:avLst/>
          </a:prstGeom>
        </p:spPr>
        <p:txBody>
          <a:bodyPr wrap="square">
            <a:spAutoFit/>
          </a:bodyPr>
          <a:lstStyle/>
          <a:p>
            <a:pPr algn="ctr"/>
            <a:r>
              <a:rPr lang="es-MX" sz="3600" b="1" i="0" dirty="0">
                <a:solidFill>
                  <a:schemeClr val="accent1"/>
                </a:solidFill>
                <a:effectLst/>
                <a:latin typeface="Source Sans Pro" panose="020B0604020202020204" pitchFamily="34" charset="0"/>
              </a:rPr>
              <a:t>DETECCIÓN TEMPRANA DE LEUCEMIAS EN NIÑOS</a:t>
            </a:r>
          </a:p>
        </p:txBody>
      </p:sp>
      <p:graphicFrame>
        <p:nvGraphicFramePr>
          <p:cNvPr id="3" name="Diagrama 2">
            <a:extLst>
              <a:ext uri="{FF2B5EF4-FFF2-40B4-BE49-F238E27FC236}">
                <a16:creationId xmlns:a16="http://schemas.microsoft.com/office/drawing/2014/main" id="{BA63915C-AD7A-4CD9-8772-2C67963C2EFB}"/>
              </a:ext>
            </a:extLst>
          </p:cNvPr>
          <p:cNvGraphicFramePr/>
          <p:nvPr>
            <p:extLst>
              <p:ext uri="{D42A27DB-BD31-4B8C-83A1-F6EECF244321}">
                <p14:modId xmlns:p14="http://schemas.microsoft.com/office/powerpoint/2010/main" val="2645110143"/>
              </p:ext>
            </p:extLst>
          </p:nvPr>
        </p:nvGraphicFramePr>
        <p:xfrm>
          <a:off x="787400" y="1648496"/>
          <a:ext cx="10617200" cy="43998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7269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13EF7AB-E487-43D9-BCAC-2634D2AC9423}"/>
              </a:ext>
            </a:extLst>
          </p:cNvPr>
          <p:cNvPicPr>
            <a:picLocks noChangeAspect="1"/>
          </p:cNvPicPr>
          <p:nvPr/>
        </p:nvPicPr>
        <p:blipFill>
          <a:blip r:embed="rId2"/>
          <a:stretch>
            <a:fillRect/>
          </a:stretch>
        </p:blipFill>
        <p:spPr>
          <a:xfrm>
            <a:off x="4742121" y="281763"/>
            <a:ext cx="7449879" cy="6294473"/>
          </a:xfrm>
          <a:prstGeom prst="ellipse">
            <a:avLst/>
          </a:prstGeom>
          <a:blipFill>
            <a:blip r:embed="rId3"/>
            <a:tile tx="0" ty="0" sx="100000" sy="100000" flip="none" algn="tl"/>
          </a:blipFill>
          <a:ln>
            <a:noFill/>
          </a:ln>
          <a:effectLst>
            <a:outerShdw blurRad="25400" dist="50800" dir="5400000" sx="102000" sy="102000" algn="ctr" rotWithShape="0">
              <a:schemeClr val="accent1">
                <a:lumMod val="60000"/>
                <a:lumOff val="40000"/>
              </a:schemeClr>
            </a:outerShdw>
            <a:softEdge rad="112500"/>
          </a:effectLst>
        </p:spPr>
      </p:pic>
      <p:sp>
        <p:nvSpPr>
          <p:cNvPr id="3" name="CuadroTexto 2">
            <a:extLst>
              <a:ext uri="{FF2B5EF4-FFF2-40B4-BE49-F238E27FC236}">
                <a16:creationId xmlns:a16="http://schemas.microsoft.com/office/drawing/2014/main" id="{E14BD593-F518-4EE8-8EBE-CC877146F7B5}"/>
              </a:ext>
            </a:extLst>
          </p:cNvPr>
          <p:cNvSpPr txBox="1"/>
          <p:nvPr/>
        </p:nvSpPr>
        <p:spPr>
          <a:xfrm>
            <a:off x="0" y="2513234"/>
            <a:ext cx="5039833" cy="3046988"/>
          </a:xfrm>
          <a:prstGeom prst="rect">
            <a:avLst/>
          </a:prstGeom>
          <a:noFill/>
        </p:spPr>
        <p:txBody>
          <a:bodyPr wrap="square" rtlCol="0">
            <a:spAutoFit/>
          </a:bodyPr>
          <a:lstStyle/>
          <a:p>
            <a:r>
              <a:rPr lang="es-CO" sz="3200" b="1" dirty="0">
                <a:solidFill>
                  <a:srgbClr val="FF0066"/>
                </a:solidFill>
                <a:latin typeface="Bradley Hand ITC" panose="03070402050302030203" pitchFamily="66" charset="0"/>
              </a:rPr>
              <a:t>…Porque los niños no pueden luchar con el cáncer solos.</a:t>
            </a:r>
          </a:p>
          <a:p>
            <a:endParaRPr lang="es-CO" sz="3200" b="1" dirty="0">
              <a:solidFill>
                <a:srgbClr val="FF0066"/>
              </a:solidFill>
              <a:latin typeface="Bradley Hand ITC" panose="03070402050302030203" pitchFamily="66" charset="0"/>
            </a:endParaRPr>
          </a:p>
          <a:p>
            <a:pPr algn="ctr"/>
            <a:r>
              <a:rPr lang="es-CO" sz="3200" b="1" dirty="0">
                <a:solidFill>
                  <a:schemeClr val="accent1">
                    <a:lumMod val="75000"/>
                  </a:schemeClr>
                </a:solidFill>
                <a:latin typeface="Bradley Hand ITC" panose="03070402050302030203" pitchFamily="66" charset="0"/>
              </a:rPr>
              <a:t>DIOS…nuestra bendición y fortaleza</a:t>
            </a:r>
          </a:p>
        </p:txBody>
      </p:sp>
    </p:spTree>
    <p:extLst>
      <p:ext uri="{BB962C8B-B14F-4D97-AF65-F5344CB8AC3E}">
        <p14:creationId xmlns:p14="http://schemas.microsoft.com/office/powerpoint/2010/main" val="64029445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195270B-8903-4531-8421-75282E2109AF}"/>
              </a:ext>
            </a:extLst>
          </p:cNvPr>
          <p:cNvPicPr>
            <a:picLocks noChangeAspect="1"/>
          </p:cNvPicPr>
          <p:nvPr/>
        </p:nvPicPr>
        <p:blipFill>
          <a:blip r:embed="rId2"/>
          <a:stretch>
            <a:fillRect/>
          </a:stretch>
        </p:blipFill>
        <p:spPr>
          <a:xfrm>
            <a:off x="512957" y="1780674"/>
            <a:ext cx="11374244" cy="4920914"/>
          </a:xfrm>
          <a:prstGeom prst="rect">
            <a:avLst/>
          </a:prstGeom>
        </p:spPr>
      </p:pic>
      <p:sp>
        <p:nvSpPr>
          <p:cNvPr id="3" name="CuadroTexto 2">
            <a:extLst>
              <a:ext uri="{FF2B5EF4-FFF2-40B4-BE49-F238E27FC236}">
                <a16:creationId xmlns:a16="http://schemas.microsoft.com/office/drawing/2014/main" id="{2F4776D5-9FC9-438C-B5FE-733C093BAF37}"/>
              </a:ext>
            </a:extLst>
          </p:cNvPr>
          <p:cNvSpPr txBox="1"/>
          <p:nvPr/>
        </p:nvSpPr>
        <p:spPr>
          <a:xfrm>
            <a:off x="2721142" y="1082569"/>
            <a:ext cx="6749715" cy="461665"/>
          </a:xfrm>
          <a:prstGeom prst="rect">
            <a:avLst/>
          </a:prstGeom>
          <a:noFill/>
        </p:spPr>
        <p:txBody>
          <a:bodyPr wrap="square" rtlCol="0">
            <a:spAutoFit/>
          </a:bodyPr>
          <a:lstStyle/>
          <a:p>
            <a:pPr algn="ctr"/>
            <a:r>
              <a:rPr lang="es-CO" sz="2400" b="1" dirty="0">
                <a:solidFill>
                  <a:schemeClr val="accent1"/>
                </a:solidFill>
              </a:rPr>
              <a:t>FACTORES DESENCADENANTES: Signos y Síntomas</a:t>
            </a:r>
          </a:p>
        </p:txBody>
      </p:sp>
      <p:sp>
        <p:nvSpPr>
          <p:cNvPr id="4" name="Rectángulo 3">
            <a:extLst>
              <a:ext uri="{FF2B5EF4-FFF2-40B4-BE49-F238E27FC236}">
                <a16:creationId xmlns:a16="http://schemas.microsoft.com/office/drawing/2014/main" id="{DC08BEA7-9228-4B32-8479-73558D081FD3}"/>
              </a:ext>
            </a:extLst>
          </p:cNvPr>
          <p:cNvSpPr/>
          <p:nvPr/>
        </p:nvSpPr>
        <p:spPr>
          <a:xfrm>
            <a:off x="1124839" y="156412"/>
            <a:ext cx="9942322" cy="646331"/>
          </a:xfrm>
          <a:prstGeom prst="rect">
            <a:avLst/>
          </a:prstGeom>
        </p:spPr>
        <p:txBody>
          <a:bodyPr wrap="square">
            <a:spAutoFit/>
          </a:bodyPr>
          <a:lstStyle/>
          <a:p>
            <a:pPr algn="ctr"/>
            <a:r>
              <a:rPr lang="es-MX" sz="3600" b="1" dirty="0">
                <a:solidFill>
                  <a:schemeClr val="accent1"/>
                </a:solidFill>
                <a:latin typeface="Source Sans Pro" panose="020B0604020202020204" pitchFamily="34" charset="0"/>
              </a:rPr>
              <a:t>1. Detección y diagnostico</a:t>
            </a:r>
            <a:endParaRPr lang="es-MX" sz="3600" b="1" i="0" dirty="0">
              <a:solidFill>
                <a:schemeClr val="accent1"/>
              </a:solidFill>
              <a:effectLst/>
              <a:latin typeface="Source Sans Pro" panose="020B0604020202020204" pitchFamily="34" charset="0"/>
            </a:endParaRPr>
          </a:p>
        </p:txBody>
      </p:sp>
    </p:spTree>
    <p:extLst>
      <p:ext uri="{BB962C8B-B14F-4D97-AF65-F5344CB8AC3E}">
        <p14:creationId xmlns:p14="http://schemas.microsoft.com/office/powerpoint/2010/main" val="11981341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859D8E4-BE53-4EEF-9A7F-CCCFF1AF4B4C}"/>
              </a:ext>
            </a:extLst>
          </p:cNvPr>
          <p:cNvSpPr/>
          <p:nvPr/>
        </p:nvSpPr>
        <p:spPr>
          <a:xfrm>
            <a:off x="1123951" y="425936"/>
            <a:ext cx="9942322" cy="646331"/>
          </a:xfrm>
          <a:prstGeom prst="rect">
            <a:avLst/>
          </a:prstGeom>
        </p:spPr>
        <p:txBody>
          <a:bodyPr wrap="square">
            <a:spAutoFit/>
          </a:bodyPr>
          <a:lstStyle/>
          <a:p>
            <a:pPr algn="ctr"/>
            <a:r>
              <a:rPr lang="es-MX" sz="3600" b="1" dirty="0">
                <a:solidFill>
                  <a:schemeClr val="accent1"/>
                </a:solidFill>
                <a:latin typeface="Source Sans Pro" panose="020B0604020202020204" pitchFamily="34" charset="0"/>
              </a:rPr>
              <a:t>Pruebas para la leucemia en niños</a:t>
            </a:r>
          </a:p>
        </p:txBody>
      </p:sp>
      <p:sp>
        <p:nvSpPr>
          <p:cNvPr id="3" name="Rectángulo 2">
            <a:extLst>
              <a:ext uri="{FF2B5EF4-FFF2-40B4-BE49-F238E27FC236}">
                <a16:creationId xmlns:a16="http://schemas.microsoft.com/office/drawing/2014/main" id="{5BB25677-E8B5-42D2-9601-714C6F7A8217}"/>
              </a:ext>
            </a:extLst>
          </p:cNvPr>
          <p:cNvSpPr/>
          <p:nvPr/>
        </p:nvSpPr>
        <p:spPr>
          <a:xfrm>
            <a:off x="833181" y="1343344"/>
            <a:ext cx="5760124" cy="5293757"/>
          </a:xfrm>
          <a:prstGeom prst="rect">
            <a:avLst/>
          </a:prstGeom>
        </p:spPr>
        <p:txBody>
          <a:bodyPr wrap="square">
            <a:spAutoFit/>
          </a:bodyPr>
          <a:lstStyle/>
          <a:p>
            <a:pPr marL="285750" indent="-285750">
              <a:buFont typeface="Wingdings" panose="05000000000000000000" pitchFamily="2" charset="2"/>
              <a:buChar char="ü"/>
            </a:pPr>
            <a:r>
              <a:rPr lang="es-CO" sz="2000" dirty="0">
                <a:solidFill>
                  <a:srgbClr val="1E1E23"/>
                </a:solidFill>
              </a:rPr>
              <a:t>Análisis de sangre</a:t>
            </a:r>
          </a:p>
          <a:p>
            <a:pPr marL="285750" indent="-285750">
              <a:buFont typeface="Wingdings" panose="05000000000000000000" pitchFamily="2" charset="2"/>
              <a:buChar char="ü"/>
            </a:pPr>
            <a:r>
              <a:rPr lang="es-MX" sz="2000" dirty="0"/>
              <a:t>Biopsia y aspirado de médula ósea</a:t>
            </a:r>
          </a:p>
          <a:p>
            <a:pPr marL="285750" indent="-285750">
              <a:buFont typeface="Wingdings" panose="05000000000000000000" pitchFamily="2" charset="2"/>
              <a:buChar char="ü"/>
            </a:pPr>
            <a:r>
              <a:rPr lang="es-CO" sz="2000" dirty="0"/>
              <a:t>Punción lumbar</a:t>
            </a:r>
          </a:p>
          <a:p>
            <a:pPr marL="285750" indent="-285750">
              <a:buFont typeface="Wingdings" panose="05000000000000000000" pitchFamily="2" charset="2"/>
              <a:buChar char="ü"/>
            </a:pPr>
            <a:r>
              <a:rPr lang="es-MX" sz="2000" dirty="0"/>
              <a:t>Biopsia de los ganglios linfáticos</a:t>
            </a:r>
          </a:p>
          <a:p>
            <a:endParaRPr lang="es-CO" sz="2000" i="0" dirty="0">
              <a:solidFill>
                <a:srgbClr val="1E1E23"/>
              </a:solidFill>
              <a:effectLst/>
            </a:endParaRPr>
          </a:p>
          <a:p>
            <a:r>
              <a:rPr lang="es-MX" sz="2000" dirty="0"/>
              <a:t>Pruebas de laboratorio para diagnosticar y clasificar la leucemia</a:t>
            </a:r>
          </a:p>
          <a:p>
            <a:pPr marL="285750" indent="-285750">
              <a:buFont typeface="Wingdings" panose="05000000000000000000" pitchFamily="2" charset="2"/>
              <a:buChar char="ü"/>
            </a:pPr>
            <a:r>
              <a:rPr lang="es-CO" sz="2000" dirty="0"/>
              <a:t>Exámenes microscópicos</a:t>
            </a:r>
          </a:p>
          <a:p>
            <a:pPr marL="285750" indent="-285750">
              <a:buFont typeface="Wingdings" panose="05000000000000000000" pitchFamily="2" charset="2"/>
              <a:buChar char="ü"/>
            </a:pPr>
            <a:r>
              <a:rPr lang="es-MX" sz="2000" dirty="0"/>
              <a:t>Citometría de flujo e inmunohistoquímica</a:t>
            </a:r>
          </a:p>
          <a:p>
            <a:pPr marL="285750" indent="-285750">
              <a:buFont typeface="Wingdings" panose="05000000000000000000" pitchFamily="2" charset="2"/>
              <a:buChar char="ü"/>
            </a:pPr>
            <a:r>
              <a:rPr lang="es-CO" sz="2000" dirty="0"/>
              <a:t>Pruebas de los cromosomas</a:t>
            </a:r>
          </a:p>
          <a:p>
            <a:endParaRPr lang="es-CO" sz="2000" i="0" dirty="0">
              <a:solidFill>
                <a:srgbClr val="1E1E23"/>
              </a:solidFill>
              <a:effectLst/>
            </a:endParaRPr>
          </a:p>
          <a:p>
            <a:r>
              <a:rPr lang="es-CO" sz="2000" dirty="0"/>
              <a:t>Estudios por imágenes</a:t>
            </a:r>
          </a:p>
          <a:p>
            <a:pPr marL="285750" indent="-285750">
              <a:buFont typeface="Wingdings" panose="05000000000000000000" pitchFamily="2" charset="2"/>
              <a:buChar char="ü"/>
            </a:pPr>
            <a:r>
              <a:rPr lang="es-CO" sz="2000" dirty="0"/>
              <a:t>Radiografías de tórax</a:t>
            </a:r>
          </a:p>
          <a:p>
            <a:pPr marL="285750" indent="-285750">
              <a:buFont typeface="Wingdings" panose="05000000000000000000" pitchFamily="2" charset="2"/>
              <a:buChar char="ü"/>
            </a:pPr>
            <a:r>
              <a:rPr lang="es-CO" sz="2000" dirty="0"/>
              <a:t>Tomografía computarizada</a:t>
            </a:r>
          </a:p>
          <a:p>
            <a:pPr marL="285750" indent="-285750">
              <a:buFont typeface="Wingdings" panose="05000000000000000000" pitchFamily="2" charset="2"/>
              <a:buChar char="ü"/>
            </a:pPr>
            <a:r>
              <a:rPr lang="es-CO" sz="2000" dirty="0"/>
              <a:t>Imagen por resonancia magnética</a:t>
            </a:r>
          </a:p>
          <a:p>
            <a:pPr marL="285750" indent="-285750">
              <a:buFont typeface="Wingdings" panose="05000000000000000000" pitchFamily="2" charset="2"/>
              <a:buChar char="ü"/>
            </a:pPr>
            <a:r>
              <a:rPr lang="es-CO" sz="2000" dirty="0"/>
              <a:t>Ecografía (ultrasonido)</a:t>
            </a:r>
          </a:p>
          <a:p>
            <a:pPr marL="285750" indent="-285750">
              <a:buFont typeface="Wingdings" panose="05000000000000000000" pitchFamily="2" charset="2"/>
              <a:buChar char="ü"/>
            </a:pPr>
            <a:endParaRPr lang="es-CO" b="1" i="0" dirty="0">
              <a:solidFill>
                <a:srgbClr val="1E1E23"/>
              </a:solidFill>
              <a:effectLst/>
              <a:latin typeface="Source Sans Pro" panose="020B0503030403020204" pitchFamily="34" charset="0"/>
            </a:endParaRPr>
          </a:p>
        </p:txBody>
      </p:sp>
      <p:pic>
        <p:nvPicPr>
          <p:cNvPr id="4" name="Imagen 3">
            <a:extLst>
              <a:ext uri="{FF2B5EF4-FFF2-40B4-BE49-F238E27FC236}">
                <a16:creationId xmlns:a16="http://schemas.microsoft.com/office/drawing/2014/main" id="{9709C2C0-3AB6-4F8E-BED2-5B7942CB00CC}"/>
              </a:ext>
            </a:extLst>
          </p:cNvPr>
          <p:cNvPicPr>
            <a:picLocks noChangeAspect="1"/>
          </p:cNvPicPr>
          <p:nvPr/>
        </p:nvPicPr>
        <p:blipFill>
          <a:blip r:embed="rId2"/>
          <a:stretch>
            <a:fillRect/>
          </a:stretch>
        </p:blipFill>
        <p:spPr>
          <a:xfrm>
            <a:off x="7079545" y="1513221"/>
            <a:ext cx="4537445" cy="4261936"/>
          </a:xfrm>
          <a:prstGeom prst="rect">
            <a:avLst/>
          </a:prstGeom>
        </p:spPr>
      </p:pic>
    </p:spTree>
    <p:extLst>
      <p:ext uri="{BB962C8B-B14F-4D97-AF65-F5344CB8AC3E}">
        <p14:creationId xmlns:p14="http://schemas.microsoft.com/office/powerpoint/2010/main" val="8413839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F924D25-D0C2-43C8-9A18-4A2A1938CC33}"/>
              </a:ext>
            </a:extLst>
          </p:cNvPr>
          <p:cNvSpPr/>
          <p:nvPr/>
        </p:nvSpPr>
        <p:spPr>
          <a:xfrm>
            <a:off x="1123951" y="425936"/>
            <a:ext cx="9942322" cy="646331"/>
          </a:xfrm>
          <a:prstGeom prst="rect">
            <a:avLst/>
          </a:prstGeom>
        </p:spPr>
        <p:txBody>
          <a:bodyPr wrap="square">
            <a:spAutoFit/>
          </a:bodyPr>
          <a:lstStyle/>
          <a:p>
            <a:pPr algn="ctr"/>
            <a:r>
              <a:rPr lang="es-MX" sz="3600" b="1" i="0" dirty="0">
                <a:solidFill>
                  <a:schemeClr val="accent1"/>
                </a:solidFill>
                <a:effectLst/>
                <a:latin typeface="Source Sans Pro" panose="020B0604020202020204" pitchFamily="34" charset="0"/>
              </a:rPr>
              <a:t>2. </a:t>
            </a:r>
            <a:r>
              <a:rPr lang="es-MX" sz="3600" b="1" dirty="0">
                <a:solidFill>
                  <a:schemeClr val="accent1"/>
                </a:solidFill>
                <a:latin typeface="Source Sans Pro" panose="020B0604020202020204" pitchFamily="34" charset="0"/>
              </a:rPr>
              <a:t>Subtipos y pronóstico</a:t>
            </a:r>
            <a:r>
              <a:rPr lang="es-MX" sz="3600" b="1" i="0" dirty="0">
                <a:solidFill>
                  <a:schemeClr val="accent1"/>
                </a:solidFill>
                <a:effectLst/>
                <a:latin typeface="Source Sans Pro" panose="020B0604020202020204" pitchFamily="34" charset="0"/>
              </a:rPr>
              <a:t> </a:t>
            </a:r>
          </a:p>
        </p:txBody>
      </p:sp>
      <p:pic>
        <p:nvPicPr>
          <p:cNvPr id="3" name="Imagen 2">
            <a:extLst>
              <a:ext uri="{FF2B5EF4-FFF2-40B4-BE49-F238E27FC236}">
                <a16:creationId xmlns:a16="http://schemas.microsoft.com/office/drawing/2014/main" id="{8E9D545E-8639-46F9-A3C7-EF773244C748}"/>
              </a:ext>
            </a:extLst>
          </p:cNvPr>
          <p:cNvPicPr>
            <a:picLocks noChangeAspect="1"/>
          </p:cNvPicPr>
          <p:nvPr/>
        </p:nvPicPr>
        <p:blipFill>
          <a:blip r:embed="rId2"/>
          <a:stretch>
            <a:fillRect/>
          </a:stretch>
        </p:blipFill>
        <p:spPr>
          <a:xfrm>
            <a:off x="6475224" y="1072267"/>
            <a:ext cx="4591049" cy="4848225"/>
          </a:xfrm>
          <a:prstGeom prst="rect">
            <a:avLst/>
          </a:prstGeom>
        </p:spPr>
      </p:pic>
      <p:sp>
        <p:nvSpPr>
          <p:cNvPr id="4" name="Rectángulo 3">
            <a:extLst>
              <a:ext uri="{FF2B5EF4-FFF2-40B4-BE49-F238E27FC236}">
                <a16:creationId xmlns:a16="http://schemas.microsoft.com/office/drawing/2014/main" id="{E01022D7-4BB1-4693-ACA8-9195BA8CDDA8}"/>
              </a:ext>
            </a:extLst>
          </p:cNvPr>
          <p:cNvSpPr/>
          <p:nvPr/>
        </p:nvSpPr>
        <p:spPr>
          <a:xfrm>
            <a:off x="659329" y="2602171"/>
            <a:ext cx="5435783" cy="2554545"/>
          </a:xfrm>
          <a:prstGeom prst="rect">
            <a:avLst/>
          </a:prstGeom>
        </p:spPr>
        <p:txBody>
          <a:bodyPr wrap="none">
            <a:spAutoFit/>
          </a:bodyPr>
          <a:lstStyle/>
          <a:p>
            <a:pPr marL="342900" indent="-342900">
              <a:buFont typeface="Wingdings" panose="05000000000000000000" pitchFamily="2" charset="2"/>
              <a:buChar char="q"/>
            </a:pPr>
            <a:r>
              <a:rPr lang="es-CO" sz="2000" b="1" i="0" dirty="0">
                <a:solidFill>
                  <a:srgbClr val="112F54"/>
                </a:solidFill>
                <a:effectLst/>
              </a:rPr>
              <a:t>Leucemia linfocítica aguda (linfoblástica) (ALL)</a:t>
            </a:r>
          </a:p>
          <a:p>
            <a:pPr marL="285750" indent="-285750">
              <a:buFont typeface="Wingdings" panose="05000000000000000000" pitchFamily="2" charset="2"/>
              <a:buChar char="ü"/>
            </a:pPr>
            <a:r>
              <a:rPr lang="es-CO" sz="2000" b="1" dirty="0"/>
              <a:t>ALL de células B</a:t>
            </a:r>
          </a:p>
          <a:p>
            <a:pPr marL="285750" indent="-285750">
              <a:buFont typeface="Wingdings" panose="05000000000000000000" pitchFamily="2" charset="2"/>
              <a:buChar char="ü"/>
            </a:pPr>
            <a:r>
              <a:rPr lang="es-CO" sz="2000" b="1" dirty="0"/>
              <a:t>ALL de células T</a:t>
            </a:r>
          </a:p>
          <a:p>
            <a:endParaRPr lang="es-CO" sz="2000" b="1" dirty="0"/>
          </a:p>
          <a:p>
            <a:pPr marL="342900" indent="-342900">
              <a:buFont typeface="Wingdings" panose="05000000000000000000" pitchFamily="2" charset="2"/>
              <a:buChar char="q"/>
            </a:pPr>
            <a:r>
              <a:rPr lang="es-CO" sz="2000" b="1" dirty="0">
                <a:solidFill>
                  <a:srgbClr val="112F54"/>
                </a:solidFill>
              </a:rPr>
              <a:t>Leucemia mieloide aguda (AML)</a:t>
            </a:r>
          </a:p>
          <a:p>
            <a:pPr marL="285750" indent="-285750">
              <a:buFont typeface="Wingdings" panose="05000000000000000000" pitchFamily="2" charset="2"/>
              <a:buChar char="ü"/>
            </a:pPr>
            <a:r>
              <a:rPr lang="es-CO" sz="2000" dirty="0"/>
              <a:t> </a:t>
            </a:r>
            <a:r>
              <a:rPr lang="es-CO" sz="2000" b="1" dirty="0"/>
              <a:t>leucemia promielocítica aguda (APL)</a:t>
            </a:r>
            <a:r>
              <a:rPr lang="es-CO" sz="2000" dirty="0"/>
              <a:t> </a:t>
            </a:r>
          </a:p>
          <a:p>
            <a:endParaRPr lang="es-CO" sz="2000" b="1" i="0" dirty="0">
              <a:solidFill>
                <a:srgbClr val="112F54"/>
              </a:solidFill>
              <a:effectLst/>
            </a:endParaRPr>
          </a:p>
          <a:p>
            <a:pPr marL="342900" indent="-342900">
              <a:buFont typeface="Wingdings" panose="05000000000000000000" pitchFamily="2" charset="2"/>
              <a:buChar char="q"/>
            </a:pPr>
            <a:r>
              <a:rPr lang="es-CO" sz="2000" b="1" dirty="0">
                <a:solidFill>
                  <a:srgbClr val="112F54"/>
                </a:solidFill>
              </a:rPr>
              <a:t>Leucemia mieloide crónica (CML)</a:t>
            </a:r>
            <a:endParaRPr lang="es-CO" sz="2000" b="1" i="0" dirty="0">
              <a:solidFill>
                <a:srgbClr val="112F54"/>
              </a:solidFill>
              <a:effectLst/>
            </a:endParaRPr>
          </a:p>
        </p:txBody>
      </p:sp>
      <p:sp>
        <p:nvSpPr>
          <p:cNvPr id="6" name="Rectángulo 5">
            <a:extLst>
              <a:ext uri="{FF2B5EF4-FFF2-40B4-BE49-F238E27FC236}">
                <a16:creationId xmlns:a16="http://schemas.microsoft.com/office/drawing/2014/main" id="{F1C3FC4D-16B9-42A7-BBAA-92FB0C44DE6A}"/>
              </a:ext>
            </a:extLst>
          </p:cNvPr>
          <p:cNvSpPr/>
          <p:nvPr/>
        </p:nvSpPr>
        <p:spPr>
          <a:xfrm>
            <a:off x="885500" y="1726168"/>
            <a:ext cx="4360874" cy="461665"/>
          </a:xfrm>
          <a:prstGeom prst="rect">
            <a:avLst/>
          </a:prstGeom>
        </p:spPr>
        <p:txBody>
          <a:bodyPr wrap="none">
            <a:spAutoFit/>
          </a:bodyPr>
          <a:lstStyle/>
          <a:p>
            <a:r>
              <a:rPr lang="es-MX" sz="2400" b="1" dirty="0">
                <a:solidFill>
                  <a:srgbClr val="7030A0"/>
                </a:solidFill>
              </a:rPr>
              <a:t>Subtipos de la leucemia en niños</a:t>
            </a:r>
            <a:endParaRPr lang="es-CO" sz="2400" b="1" dirty="0">
              <a:solidFill>
                <a:srgbClr val="7030A0"/>
              </a:solidFill>
            </a:endParaRPr>
          </a:p>
        </p:txBody>
      </p:sp>
    </p:spTree>
    <p:extLst>
      <p:ext uri="{BB962C8B-B14F-4D97-AF65-F5344CB8AC3E}">
        <p14:creationId xmlns:p14="http://schemas.microsoft.com/office/powerpoint/2010/main" val="22705586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86662955-CF8E-4CFF-BA20-54898771B86B}"/>
              </a:ext>
            </a:extLst>
          </p:cNvPr>
          <p:cNvSpPr/>
          <p:nvPr/>
        </p:nvSpPr>
        <p:spPr>
          <a:xfrm>
            <a:off x="567693" y="491844"/>
            <a:ext cx="11060913" cy="646331"/>
          </a:xfrm>
          <a:prstGeom prst="rect">
            <a:avLst/>
          </a:prstGeom>
        </p:spPr>
        <p:txBody>
          <a:bodyPr wrap="none">
            <a:spAutoFit/>
          </a:bodyPr>
          <a:lstStyle/>
          <a:p>
            <a:r>
              <a:rPr lang="es-MX" sz="3600" b="1" i="0" dirty="0">
                <a:solidFill>
                  <a:srgbClr val="7030A0"/>
                </a:solidFill>
                <a:effectLst/>
              </a:rPr>
              <a:t>Factores pronósticos de la leucemia en niños (ALL o AML</a:t>
            </a:r>
            <a:r>
              <a:rPr lang="es-MX" sz="3600" b="1" dirty="0">
                <a:solidFill>
                  <a:srgbClr val="7030A0"/>
                </a:solidFill>
                <a:latin typeface="Source Sans Pro" panose="020B0503030403020204" pitchFamily="34" charset="0"/>
              </a:rPr>
              <a:t>)</a:t>
            </a:r>
            <a:endParaRPr lang="es-MX" b="1" i="0" dirty="0">
              <a:solidFill>
                <a:srgbClr val="7030A0"/>
              </a:solidFill>
              <a:effectLst/>
              <a:latin typeface="Source Sans Pro" panose="020B0503030403020204" pitchFamily="34" charset="0"/>
            </a:endParaRPr>
          </a:p>
        </p:txBody>
      </p:sp>
      <p:graphicFrame>
        <p:nvGraphicFramePr>
          <p:cNvPr id="5" name="Tabla 5">
            <a:extLst>
              <a:ext uri="{FF2B5EF4-FFF2-40B4-BE49-F238E27FC236}">
                <a16:creationId xmlns:a16="http://schemas.microsoft.com/office/drawing/2014/main" id="{CB75C76B-E37C-42D6-A349-900E7609A36E}"/>
              </a:ext>
            </a:extLst>
          </p:cNvPr>
          <p:cNvGraphicFramePr>
            <a:graphicFrameLocks noGrp="1"/>
          </p:cNvGraphicFramePr>
          <p:nvPr>
            <p:extLst>
              <p:ext uri="{D42A27DB-BD31-4B8C-83A1-F6EECF244321}">
                <p14:modId xmlns:p14="http://schemas.microsoft.com/office/powerpoint/2010/main" val="2544064079"/>
              </p:ext>
            </p:extLst>
          </p:nvPr>
        </p:nvGraphicFramePr>
        <p:xfrm>
          <a:off x="808384" y="1660569"/>
          <a:ext cx="10818072" cy="4382421"/>
        </p:xfrm>
        <a:graphic>
          <a:graphicData uri="http://schemas.openxmlformats.org/drawingml/2006/table">
            <a:tbl>
              <a:tblPr firstRow="1" bandRow="1">
                <a:tableStyleId>{5C22544A-7EE6-4342-B048-85BDC9FD1C3A}</a:tableStyleId>
              </a:tblPr>
              <a:tblGrid>
                <a:gridCol w="3606024">
                  <a:extLst>
                    <a:ext uri="{9D8B030D-6E8A-4147-A177-3AD203B41FA5}">
                      <a16:colId xmlns:a16="http://schemas.microsoft.com/office/drawing/2014/main" val="238429941"/>
                    </a:ext>
                  </a:extLst>
                </a:gridCol>
                <a:gridCol w="3606024">
                  <a:extLst>
                    <a:ext uri="{9D8B030D-6E8A-4147-A177-3AD203B41FA5}">
                      <a16:colId xmlns:a16="http://schemas.microsoft.com/office/drawing/2014/main" val="509303496"/>
                    </a:ext>
                  </a:extLst>
                </a:gridCol>
                <a:gridCol w="3606024">
                  <a:extLst>
                    <a:ext uri="{9D8B030D-6E8A-4147-A177-3AD203B41FA5}">
                      <a16:colId xmlns:a16="http://schemas.microsoft.com/office/drawing/2014/main" val="1523169455"/>
                    </a:ext>
                  </a:extLst>
                </a:gridCol>
              </a:tblGrid>
              <a:tr h="10712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000" b="1" dirty="0">
                          <a:solidFill>
                            <a:srgbClr val="112F54"/>
                          </a:solidFill>
                        </a:rPr>
                        <a:t>Factores pronósticos para niños con ALL</a:t>
                      </a:r>
                      <a:endParaRPr lang="es-CO" sz="2000" b="1" i="0" dirty="0">
                        <a:solidFill>
                          <a:srgbClr val="112F54"/>
                        </a:solidFill>
                        <a:effectLst/>
                      </a:endParaRPr>
                    </a:p>
                    <a:p>
                      <a:pPr algn="ctr"/>
                      <a:endParaRPr lang="es-CO" sz="2000" dirty="0"/>
                    </a:p>
                  </a:txBody>
                  <a:tcP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000" b="1" dirty="0">
                          <a:solidFill>
                            <a:srgbClr val="112F54"/>
                          </a:solidFill>
                        </a:rPr>
                        <a:t>Factores pronósticos para niños con AML</a:t>
                      </a:r>
                    </a:p>
                    <a:p>
                      <a:pPr algn="ctr"/>
                      <a:endParaRPr lang="es-CO" sz="2000" dirty="0"/>
                    </a:p>
                  </a:txBody>
                  <a:tcPr>
                    <a:solidFill>
                      <a:schemeClr val="accent2">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000" b="1" dirty="0">
                          <a:solidFill>
                            <a:srgbClr val="112F54"/>
                          </a:solidFill>
                        </a:rPr>
                        <a:t>Estado de la leucemia aguda después del tratamiento</a:t>
                      </a:r>
                    </a:p>
                    <a:p>
                      <a:pPr algn="ctr"/>
                      <a:endParaRPr lang="es-CO" sz="2000" dirty="0"/>
                    </a:p>
                  </a:txBody>
                  <a:tcPr>
                    <a:solidFill>
                      <a:schemeClr val="accent2">
                        <a:lumMod val="60000"/>
                        <a:lumOff val="40000"/>
                      </a:schemeClr>
                    </a:solidFill>
                  </a:tcPr>
                </a:tc>
                <a:extLst>
                  <a:ext uri="{0D108BD9-81ED-4DB2-BD59-A6C34878D82A}">
                    <a16:rowId xmlns:a16="http://schemas.microsoft.com/office/drawing/2014/main" val="765787651"/>
                  </a:ext>
                </a:extLst>
              </a:tr>
              <a:tr h="3311163">
                <a:tc>
                  <a:txBody>
                    <a:bodyPr/>
                    <a:lstStyle/>
                    <a:p>
                      <a:pPr marL="285750" indent="-285750">
                        <a:buFont typeface="Wingdings" panose="05000000000000000000" pitchFamily="2" charset="2"/>
                        <a:buChar char="ü"/>
                      </a:pPr>
                      <a:r>
                        <a:rPr lang="es-CO" sz="1800" b="0" dirty="0"/>
                        <a:t>Edad al momento del diagnóstico</a:t>
                      </a:r>
                    </a:p>
                    <a:p>
                      <a:pPr marL="285750" indent="-285750">
                        <a:buFont typeface="Wingdings" panose="05000000000000000000" pitchFamily="2" charset="2"/>
                        <a:buChar char="ü"/>
                      </a:pPr>
                      <a:r>
                        <a:rPr lang="es-CO" sz="1800" b="0" dirty="0"/>
                        <a:t>Recuento inicial de glóbulos blancos</a:t>
                      </a:r>
                    </a:p>
                    <a:p>
                      <a:pPr marL="285750" indent="-285750">
                        <a:buFont typeface="Wingdings" panose="05000000000000000000" pitchFamily="2" charset="2"/>
                        <a:buChar char="ü"/>
                      </a:pPr>
                      <a:r>
                        <a:rPr lang="es-CO" sz="1800" b="0" dirty="0"/>
                        <a:t>Subtipo de ALL</a:t>
                      </a:r>
                    </a:p>
                    <a:p>
                      <a:pPr marL="285750" indent="-285750">
                        <a:buFont typeface="Wingdings" panose="05000000000000000000" pitchFamily="2" charset="2"/>
                        <a:buChar char="ü"/>
                      </a:pPr>
                      <a:r>
                        <a:rPr lang="es-CO" sz="1800" b="0" dirty="0"/>
                        <a:t>Incidencia según el sexo</a:t>
                      </a:r>
                    </a:p>
                    <a:p>
                      <a:pPr marL="285750" indent="-285750">
                        <a:buFont typeface="Wingdings" panose="05000000000000000000" pitchFamily="2" charset="2"/>
                        <a:buChar char="ü"/>
                      </a:pPr>
                      <a:r>
                        <a:rPr lang="es-MX" sz="1800" b="0" dirty="0"/>
                        <a:t>Número de cromosomas en las células de la leucemia (ploidía)</a:t>
                      </a:r>
                    </a:p>
                    <a:p>
                      <a:pPr marL="285750" indent="-285750">
                        <a:buFont typeface="Wingdings" panose="05000000000000000000" pitchFamily="2" charset="2"/>
                        <a:buChar char="ü"/>
                      </a:pPr>
                      <a:r>
                        <a:rPr lang="es-CO" sz="1800" b="0" dirty="0"/>
                        <a:t>Cambios cromosómicos (como translocaciones)</a:t>
                      </a:r>
                    </a:p>
                    <a:p>
                      <a:pPr marL="285750" indent="-285750">
                        <a:buFont typeface="Wingdings" panose="05000000000000000000" pitchFamily="2" charset="2"/>
                        <a:buChar char="ü"/>
                      </a:pPr>
                      <a:r>
                        <a:rPr lang="es-CO" sz="1800" b="0" dirty="0"/>
                        <a:t>Respuesta al tratamiento inicial</a:t>
                      </a:r>
                    </a:p>
                    <a:p>
                      <a:endParaRPr lang="es-CO" b="0" dirty="0"/>
                    </a:p>
                  </a:txBody>
                  <a:tcPr/>
                </a:tc>
                <a:tc>
                  <a:txBody>
                    <a:bodyPr/>
                    <a:lstStyle/>
                    <a:p>
                      <a:pPr marL="342900" indent="-342900">
                        <a:buFont typeface="Wingdings" panose="05000000000000000000" pitchFamily="2" charset="2"/>
                        <a:buChar char="ü"/>
                      </a:pPr>
                      <a:r>
                        <a:rPr lang="es-CO" sz="1800" b="0" dirty="0"/>
                        <a:t>Recuento inicial de glóbulos blancos</a:t>
                      </a:r>
                    </a:p>
                    <a:p>
                      <a:pPr marL="342900" indent="-342900">
                        <a:buFont typeface="Wingdings" panose="05000000000000000000" pitchFamily="2" charset="2"/>
                        <a:buChar char="ü"/>
                      </a:pPr>
                      <a:r>
                        <a:rPr lang="es-CO" sz="1800" b="0" dirty="0"/>
                        <a:t>Síndrome de Down</a:t>
                      </a:r>
                    </a:p>
                    <a:p>
                      <a:pPr marL="342900" indent="-342900">
                        <a:buFont typeface="Wingdings" panose="05000000000000000000" pitchFamily="2" charset="2"/>
                        <a:buChar char="ü"/>
                      </a:pPr>
                      <a:r>
                        <a:rPr lang="es-CO" sz="1800" b="0" dirty="0"/>
                        <a:t>Subtipos de AML</a:t>
                      </a:r>
                    </a:p>
                    <a:p>
                      <a:pPr marL="342900" indent="-342900">
                        <a:buFont typeface="Wingdings" panose="05000000000000000000" pitchFamily="2" charset="2"/>
                        <a:buChar char="ü"/>
                      </a:pPr>
                      <a:r>
                        <a:rPr lang="es-CO" sz="1800" b="0" dirty="0"/>
                        <a:t>Cambios cromosómicos o genéticos</a:t>
                      </a:r>
                    </a:p>
                    <a:p>
                      <a:pPr marL="342900" indent="-342900">
                        <a:buFont typeface="Wingdings" panose="05000000000000000000" pitchFamily="2" charset="2"/>
                        <a:buChar char="ü"/>
                      </a:pPr>
                      <a:r>
                        <a:rPr lang="pt-BR" sz="1800" b="0" dirty="0"/>
                        <a:t>Síndrome mielodisplásico o AML secundaria</a:t>
                      </a:r>
                    </a:p>
                    <a:p>
                      <a:pPr marL="342900" indent="-342900">
                        <a:buFont typeface="Wingdings" panose="05000000000000000000" pitchFamily="2" charset="2"/>
                        <a:buChar char="ü"/>
                      </a:pPr>
                      <a:r>
                        <a:rPr lang="es-CO" sz="1800" b="0" dirty="0"/>
                        <a:t>Respuesta al tratamiento inicial</a:t>
                      </a:r>
                    </a:p>
                    <a:p>
                      <a:endParaRPr lang="es-CO" b="0" dirty="0"/>
                    </a:p>
                  </a:txBody>
                  <a:tcPr/>
                </a:tc>
                <a:tc>
                  <a:txBody>
                    <a:bodyPr/>
                    <a:lstStyle/>
                    <a:p>
                      <a:pPr marL="342900" indent="-342900">
                        <a:buFont typeface="Wingdings" panose="05000000000000000000" pitchFamily="2" charset="2"/>
                        <a:buChar char="ü"/>
                      </a:pPr>
                      <a:r>
                        <a:rPr lang="es-CO" sz="1800" b="0" dirty="0"/>
                        <a:t>Remisión</a:t>
                      </a:r>
                    </a:p>
                    <a:p>
                      <a:pPr marL="342900" indent="-342900">
                        <a:buFont typeface="Wingdings" panose="05000000000000000000" pitchFamily="2" charset="2"/>
                        <a:buChar char="ü"/>
                      </a:pPr>
                      <a:r>
                        <a:rPr lang="es-CO" sz="1800" b="0" dirty="0"/>
                        <a:t>Enfermedad mínima residual</a:t>
                      </a:r>
                    </a:p>
                    <a:p>
                      <a:pPr marL="342900" indent="-342900">
                        <a:buFont typeface="Wingdings" panose="05000000000000000000" pitchFamily="2" charset="2"/>
                        <a:buChar char="ü"/>
                      </a:pPr>
                      <a:r>
                        <a:rPr lang="es-CO" sz="1800" b="0" dirty="0"/>
                        <a:t>Enfermedad activa</a:t>
                      </a:r>
                      <a:endParaRPr lang="es-CO" sz="1800" b="0" i="0" dirty="0">
                        <a:effectLst/>
                      </a:endParaRPr>
                    </a:p>
                    <a:p>
                      <a:endParaRPr lang="es-CO" b="0" dirty="0"/>
                    </a:p>
                  </a:txBody>
                  <a:tcPr/>
                </a:tc>
                <a:extLst>
                  <a:ext uri="{0D108BD9-81ED-4DB2-BD59-A6C34878D82A}">
                    <a16:rowId xmlns:a16="http://schemas.microsoft.com/office/drawing/2014/main" val="840932432"/>
                  </a:ext>
                </a:extLst>
              </a:tr>
            </a:tbl>
          </a:graphicData>
        </a:graphic>
      </p:graphicFrame>
    </p:spTree>
    <p:extLst>
      <p:ext uri="{BB962C8B-B14F-4D97-AF65-F5344CB8AC3E}">
        <p14:creationId xmlns:p14="http://schemas.microsoft.com/office/powerpoint/2010/main" val="19982908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F68F790-F248-42C3-9218-526D1E15B202}"/>
              </a:ext>
            </a:extLst>
          </p:cNvPr>
          <p:cNvSpPr/>
          <p:nvPr/>
        </p:nvSpPr>
        <p:spPr>
          <a:xfrm>
            <a:off x="942975" y="135004"/>
            <a:ext cx="10572750" cy="523220"/>
          </a:xfrm>
          <a:prstGeom prst="rect">
            <a:avLst/>
          </a:prstGeom>
        </p:spPr>
        <p:txBody>
          <a:bodyPr wrap="square">
            <a:spAutoFit/>
          </a:bodyPr>
          <a:lstStyle/>
          <a:p>
            <a:r>
              <a:rPr lang="es-MX" sz="2800" b="1" i="0" dirty="0">
                <a:solidFill>
                  <a:schemeClr val="accent1"/>
                </a:solidFill>
                <a:effectLst/>
              </a:rPr>
              <a:t>3. Preguntas que deben responderse acerca de la leucemia en niños</a:t>
            </a:r>
          </a:p>
        </p:txBody>
      </p:sp>
      <p:graphicFrame>
        <p:nvGraphicFramePr>
          <p:cNvPr id="7" name="Tabla 7">
            <a:extLst>
              <a:ext uri="{FF2B5EF4-FFF2-40B4-BE49-F238E27FC236}">
                <a16:creationId xmlns:a16="http://schemas.microsoft.com/office/drawing/2014/main" id="{605D41DC-7AE6-497A-9E0E-9D745A965B52}"/>
              </a:ext>
            </a:extLst>
          </p:cNvPr>
          <p:cNvGraphicFramePr>
            <a:graphicFrameLocks noGrp="1"/>
          </p:cNvGraphicFramePr>
          <p:nvPr>
            <p:extLst>
              <p:ext uri="{D42A27DB-BD31-4B8C-83A1-F6EECF244321}">
                <p14:modId xmlns:p14="http://schemas.microsoft.com/office/powerpoint/2010/main" val="3388768146"/>
              </p:ext>
            </p:extLst>
          </p:nvPr>
        </p:nvGraphicFramePr>
        <p:xfrm>
          <a:off x="200025" y="779396"/>
          <a:ext cx="11791950" cy="6035040"/>
        </p:xfrm>
        <a:graphic>
          <a:graphicData uri="http://schemas.openxmlformats.org/drawingml/2006/table">
            <a:tbl>
              <a:tblPr firstRow="1" bandRow="1">
                <a:tableStyleId>{5C22544A-7EE6-4342-B048-85BDC9FD1C3A}</a:tableStyleId>
              </a:tblPr>
              <a:tblGrid>
                <a:gridCol w="3171825">
                  <a:extLst>
                    <a:ext uri="{9D8B030D-6E8A-4147-A177-3AD203B41FA5}">
                      <a16:colId xmlns:a16="http://schemas.microsoft.com/office/drawing/2014/main" val="1527894909"/>
                    </a:ext>
                  </a:extLst>
                </a:gridCol>
                <a:gridCol w="5048250">
                  <a:extLst>
                    <a:ext uri="{9D8B030D-6E8A-4147-A177-3AD203B41FA5}">
                      <a16:colId xmlns:a16="http://schemas.microsoft.com/office/drawing/2014/main" val="393068805"/>
                    </a:ext>
                  </a:extLst>
                </a:gridCol>
                <a:gridCol w="3571875">
                  <a:extLst>
                    <a:ext uri="{9D8B030D-6E8A-4147-A177-3AD203B41FA5}">
                      <a16:colId xmlns:a16="http://schemas.microsoft.com/office/drawing/2014/main" val="3487993559"/>
                    </a:ext>
                  </a:extLst>
                </a:gridCol>
              </a:tblGrid>
              <a:tr h="1245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000" b="1" i="0" kern="1200" dirty="0">
                          <a:solidFill>
                            <a:schemeClr val="lt1"/>
                          </a:solidFill>
                          <a:effectLst/>
                          <a:latin typeface="+mn-lt"/>
                          <a:ea typeface="+mn-ea"/>
                          <a:cs typeface="+mn-cs"/>
                        </a:rPr>
                        <a:t>Si la leucemia acaba de ser diagnosticada</a:t>
                      </a:r>
                    </a:p>
                    <a:p>
                      <a:pPr algn="ctr"/>
                      <a:endParaRPr lang="es-CO" sz="2000" dirty="0"/>
                    </a:p>
                  </a:txBody>
                  <a:tcPr>
                    <a:solidFill>
                      <a:schemeClr val="accent2">
                        <a:lumMod val="60000"/>
                        <a:lumOff val="40000"/>
                      </a:schemeClr>
                    </a:solidFill>
                  </a:tcPr>
                </a:tc>
                <a:tc>
                  <a:txBody>
                    <a:bodyPr/>
                    <a:lstStyle/>
                    <a:p>
                      <a:pPr algn="ctr"/>
                      <a:r>
                        <a:rPr lang="es-MX" sz="2000" dirty="0"/>
                        <a:t>Al momento de decidir un plan de tratamiento</a:t>
                      </a:r>
                      <a:endParaRPr lang="es-CO" sz="2000" dirty="0"/>
                    </a:p>
                  </a:txBody>
                  <a:tcPr>
                    <a:solidFill>
                      <a:schemeClr val="accent2">
                        <a:lumMod val="60000"/>
                        <a:lumOff val="40000"/>
                      </a:schemeClr>
                    </a:solidFill>
                  </a:tcPr>
                </a:tc>
                <a:tc>
                  <a:txBody>
                    <a:bodyPr/>
                    <a:lstStyle/>
                    <a:p>
                      <a:pPr algn="ctr"/>
                      <a:r>
                        <a:rPr lang="es-MX" sz="2000" dirty="0"/>
                        <a:t>Durante y después del tratamiento</a:t>
                      </a:r>
                      <a:endParaRPr lang="es-CO" sz="2000" dirty="0"/>
                    </a:p>
                  </a:txBody>
                  <a:tcPr>
                    <a:solidFill>
                      <a:schemeClr val="accent2">
                        <a:lumMod val="60000"/>
                        <a:lumOff val="40000"/>
                      </a:schemeClr>
                    </a:solidFill>
                  </a:tcPr>
                </a:tc>
                <a:extLst>
                  <a:ext uri="{0D108BD9-81ED-4DB2-BD59-A6C34878D82A}">
                    <a16:rowId xmlns:a16="http://schemas.microsoft.com/office/drawing/2014/main" val="64423226"/>
                  </a:ext>
                </a:extLst>
              </a:tr>
              <a:tr h="370840">
                <a:tc>
                  <a:txBody>
                    <a:bodyPr/>
                    <a:lstStyle/>
                    <a:p>
                      <a:pPr marL="285750" indent="-285750">
                        <a:buFont typeface="Arial" panose="020B0604020202020204" pitchFamily="34" charset="0"/>
                        <a:buChar char="•"/>
                      </a:pPr>
                      <a:r>
                        <a:rPr lang="es-MX" dirty="0"/>
                        <a:t>¿Qué tipo de leucemia tiene mi hijo?</a:t>
                      </a:r>
                    </a:p>
                    <a:p>
                      <a:pPr marL="285750" indent="-285750">
                        <a:buFont typeface="Arial" panose="020B0604020202020204" pitchFamily="34" charset="0"/>
                        <a:buChar char="•"/>
                      </a:pPr>
                      <a:r>
                        <a:rPr lang="es-MX" dirty="0"/>
                        <a:t>¿Cómo la leucemia o cualquier otro factor afecta el pronóstico de mi hijo?</a:t>
                      </a:r>
                    </a:p>
                    <a:p>
                      <a:pPr marL="285750" indent="-285750">
                        <a:buFont typeface="Arial" panose="020B0604020202020204" pitchFamily="34" charset="0"/>
                        <a:buChar char="•"/>
                      </a:pPr>
                      <a:r>
                        <a:rPr lang="es-MX" dirty="0"/>
                        <a:t>¿Necesitamos otras pruebas antes de poder decidir el tratamiento?</a:t>
                      </a:r>
                    </a:p>
                    <a:p>
                      <a:pPr marL="285750" indent="-285750">
                        <a:buFont typeface="Arial" panose="020B0604020202020204" pitchFamily="34" charset="0"/>
                        <a:buChar char="•"/>
                      </a:pPr>
                      <a:r>
                        <a:rPr lang="es-MX" dirty="0"/>
                        <a:t>¿Necesitamos consultar a otros médicos?</a:t>
                      </a:r>
                    </a:p>
                    <a:p>
                      <a:pPr marL="285750" indent="-285750">
                        <a:buFont typeface="Arial" panose="020B0604020202020204" pitchFamily="34" charset="0"/>
                        <a:buChar char="•"/>
                      </a:pPr>
                      <a:r>
                        <a:rPr lang="es-MX" dirty="0"/>
                        <a:t>¿Qué grado de experiencia tiene usted en el tratamiento de este tipo de leucemia?</a:t>
                      </a:r>
                    </a:p>
                    <a:p>
                      <a:pPr marL="285750" indent="-285750">
                        <a:buFont typeface="Arial" panose="020B0604020202020204" pitchFamily="34" charset="0"/>
                        <a:buChar char="•"/>
                      </a:pPr>
                      <a:r>
                        <a:rPr lang="es-MX" dirty="0"/>
                        <a:t>¿Quién más estará en el equipo de tratamiento, y qué hacen?</a:t>
                      </a:r>
                      <a:endParaRPr lang="es-CO" dirty="0"/>
                    </a:p>
                  </a:txBody>
                  <a:tcPr>
                    <a:solidFill>
                      <a:schemeClr val="accent4">
                        <a:lumMod val="60000"/>
                        <a:lumOff val="40000"/>
                      </a:schemeClr>
                    </a:solidFill>
                  </a:tcPr>
                </a:tc>
                <a:tc>
                  <a:txBody>
                    <a:bodyPr/>
                    <a:lstStyle/>
                    <a:p>
                      <a:pPr marL="285750" indent="-285750">
                        <a:buFont typeface="Arial" panose="020B0604020202020204" pitchFamily="34" charset="0"/>
                        <a:buChar char="•"/>
                      </a:pPr>
                      <a:r>
                        <a:rPr lang="es-MX" dirty="0"/>
                        <a:t>¿Cuáles recomienda usted y por qué?</a:t>
                      </a:r>
                    </a:p>
                    <a:p>
                      <a:pPr marL="285750" indent="-285750">
                        <a:buFont typeface="Arial" panose="020B0604020202020204" pitchFamily="34" charset="0"/>
                        <a:buChar char="•"/>
                      </a:pPr>
                      <a:r>
                        <a:rPr lang="es-MX" dirty="0"/>
                        <a:t>¿Puede recomendarme a un médico o a un centro de cáncer?</a:t>
                      </a:r>
                    </a:p>
                    <a:p>
                      <a:pPr marL="285750" indent="-285750">
                        <a:buFont typeface="Arial" panose="020B0604020202020204" pitchFamily="34" charset="0"/>
                        <a:buChar char="•"/>
                      </a:pPr>
                      <a:r>
                        <a:rPr lang="es-MX" dirty="0"/>
                        <a:t>¿Debemos considerar un trasplante de células madre? ¿Cuándo?</a:t>
                      </a:r>
                    </a:p>
                    <a:p>
                      <a:pPr marL="285750" indent="-285750">
                        <a:buFont typeface="Arial" panose="020B0604020202020204" pitchFamily="34" charset="0"/>
                        <a:buChar char="•"/>
                      </a:pPr>
                      <a:r>
                        <a:rPr lang="es-MX" dirty="0"/>
                        <a:t>¿Qué tan pronto necesitamos empezar el tratamiento?</a:t>
                      </a:r>
                    </a:p>
                    <a:p>
                      <a:pPr marL="285750" indent="-285750">
                        <a:buFont typeface="Arial" panose="020B0604020202020204" pitchFamily="34" charset="0"/>
                        <a:buChar char="•"/>
                      </a:pPr>
                      <a:r>
                        <a:rPr lang="es-MX" dirty="0"/>
                        <a:t>¿Cuánto tiempo durará el tratamiento?</a:t>
                      </a:r>
                    </a:p>
                    <a:p>
                      <a:pPr marL="285750" indent="-285750">
                        <a:buFont typeface="Arial" panose="020B0604020202020204" pitchFamily="34" charset="0"/>
                        <a:buChar char="•"/>
                      </a:pPr>
                      <a:r>
                        <a:rPr lang="es-MX" dirty="0"/>
                        <a:t>¿Cómo afectará el tratamiento a nuestra vida cotidiana (escuela, trabajo, etc.)?</a:t>
                      </a:r>
                    </a:p>
                    <a:p>
                      <a:pPr marL="285750" indent="-285750">
                        <a:buFont typeface="Arial" panose="020B0604020202020204" pitchFamily="34" charset="0"/>
                        <a:buChar char="•"/>
                      </a:pPr>
                      <a:r>
                        <a:rPr lang="es-MX" dirty="0"/>
                        <a:t>¿Cuáles son los riesgos y efectos secundarios de los tratamientos que recomienda?</a:t>
                      </a:r>
                    </a:p>
                    <a:p>
                      <a:pPr marL="285750" indent="-285750">
                        <a:buFont typeface="Arial" panose="020B0604020202020204" pitchFamily="34" charset="0"/>
                        <a:buChar char="•"/>
                      </a:pPr>
                      <a:r>
                        <a:rPr lang="es-MX" dirty="0"/>
                        <a:t>¿Afectará el tratamiento la capacidad de mi hijo de aprender, crecer y desarrollarse?</a:t>
                      </a:r>
                    </a:p>
                    <a:p>
                      <a:pPr marL="285750" indent="-285750">
                        <a:buFont typeface="Arial" panose="020B0604020202020204" pitchFamily="34" charset="0"/>
                        <a:buChar char="•"/>
                      </a:pPr>
                      <a:r>
                        <a:rPr lang="es-MX" dirty="0"/>
                        <a:t>¿Afectará el tratamiento la capacidad de mi hijo para tener hijos en el futuro?</a:t>
                      </a:r>
                    </a:p>
                    <a:p>
                      <a:pPr marL="285750" indent="-285750">
                        <a:buFont typeface="Arial" panose="020B0604020202020204" pitchFamily="34" charset="0"/>
                        <a:buChar char="•"/>
                      </a:pPr>
                      <a:r>
                        <a:rPr lang="es-MX" dirty="0"/>
                        <a:t>¿Qué probabilidades hay de que la leucemia se cure?</a:t>
                      </a:r>
                      <a:endParaRPr lang="es-CO" dirty="0"/>
                    </a:p>
                  </a:txBody>
                  <a:tcPr>
                    <a:solidFill>
                      <a:schemeClr val="accent4">
                        <a:lumMod val="60000"/>
                        <a:lumOff val="40000"/>
                      </a:schemeClr>
                    </a:solidFill>
                  </a:tcPr>
                </a:tc>
                <a:tc>
                  <a:txBody>
                    <a:bodyPr/>
                    <a:lstStyle/>
                    <a:p>
                      <a:pPr marL="285750" indent="-285750">
                        <a:buFont typeface="Arial" panose="020B0604020202020204" pitchFamily="34" charset="0"/>
                        <a:buChar char="•"/>
                      </a:pPr>
                      <a:r>
                        <a:rPr lang="es-MX" dirty="0"/>
                        <a:t>¿Qué tipo de atención médica de seguimiento necesitaré después del tratamiento?</a:t>
                      </a:r>
                    </a:p>
                    <a:p>
                      <a:pPr marL="285750" indent="-285750">
                        <a:buFont typeface="Arial" panose="020B0604020202020204" pitchFamily="34" charset="0"/>
                        <a:buChar char="•"/>
                      </a:pPr>
                      <a:r>
                        <a:rPr lang="es-MX" dirty="0"/>
                        <a:t>¿Cómo se sabe si el tratamiento está funcionando?</a:t>
                      </a:r>
                    </a:p>
                    <a:p>
                      <a:pPr marL="285750" indent="-285750">
                        <a:buFont typeface="Arial" panose="020B0604020202020204" pitchFamily="34" charset="0"/>
                        <a:buChar char="•"/>
                      </a:pPr>
                      <a:r>
                        <a:rPr lang="es-MX" dirty="0"/>
                        <a:t>¿Qué síntomas o efectos secundarios debemos notificarle inmediatamente?</a:t>
                      </a:r>
                    </a:p>
                    <a:p>
                      <a:pPr marL="285750" indent="-285750">
                        <a:buFont typeface="Arial" panose="020B0604020202020204" pitchFamily="34" charset="0"/>
                        <a:buChar char="•"/>
                      </a:pPr>
                      <a:r>
                        <a:rPr lang="es-MX" dirty="0"/>
                        <a:t>¿Cómo podemos comunicarnos con usted durante las noches o los fines de semana?</a:t>
                      </a:r>
                    </a:p>
                    <a:p>
                      <a:pPr marL="285750" indent="-285750">
                        <a:buFont typeface="Arial" panose="020B0604020202020204" pitchFamily="34" charset="0"/>
                        <a:buChar char="•"/>
                      </a:pPr>
                      <a:r>
                        <a:rPr lang="es-MX" dirty="0"/>
                        <a:t>¿Cuáles serán nuestras opciones si el tratamiento no surte efecto o si la leucemia regresa?</a:t>
                      </a:r>
                    </a:p>
                    <a:p>
                      <a:pPr marL="285750" indent="-285750">
                        <a:buFont typeface="Arial" panose="020B0604020202020204" pitchFamily="34" charset="0"/>
                        <a:buChar char="•"/>
                      </a:pPr>
                      <a:r>
                        <a:rPr lang="es-MX" dirty="0"/>
                        <a:t>¿Conoce algún grupo de apoyo para hablar con otras familias que han pasado por esto?</a:t>
                      </a:r>
                      <a:endParaRPr lang="es-CO" dirty="0"/>
                    </a:p>
                  </a:txBody>
                  <a:tcPr>
                    <a:solidFill>
                      <a:schemeClr val="accent4">
                        <a:lumMod val="60000"/>
                        <a:lumOff val="40000"/>
                      </a:schemeClr>
                    </a:solidFill>
                  </a:tcPr>
                </a:tc>
                <a:extLst>
                  <a:ext uri="{0D108BD9-81ED-4DB2-BD59-A6C34878D82A}">
                    <a16:rowId xmlns:a16="http://schemas.microsoft.com/office/drawing/2014/main" val="1297395965"/>
                  </a:ext>
                </a:extLst>
              </a:tr>
            </a:tbl>
          </a:graphicData>
        </a:graphic>
      </p:graphicFrame>
    </p:spTree>
    <p:extLst>
      <p:ext uri="{BB962C8B-B14F-4D97-AF65-F5344CB8AC3E}">
        <p14:creationId xmlns:p14="http://schemas.microsoft.com/office/powerpoint/2010/main" val="33691132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B8A9666-0367-4FB2-9411-EDB413CD0612}"/>
              </a:ext>
            </a:extLst>
          </p:cNvPr>
          <p:cNvSpPr/>
          <p:nvPr/>
        </p:nvSpPr>
        <p:spPr>
          <a:xfrm>
            <a:off x="446049" y="206518"/>
            <a:ext cx="11441151" cy="1938992"/>
          </a:xfrm>
          <a:prstGeom prst="rect">
            <a:avLst/>
          </a:prstGeom>
        </p:spPr>
        <p:txBody>
          <a:bodyPr wrap="square">
            <a:spAutoFit/>
          </a:bodyPr>
          <a:lstStyle/>
          <a:p>
            <a:pPr algn="ctr"/>
            <a:r>
              <a:rPr lang="es-MX" sz="4000" b="1" dirty="0">
                <a:solidFill>
                  <a:schemeClr val="accent1"/>
                </a:solidFill>
              </a:rPr>
              <a:t>Línea estratégica 3</a:t>
            </a:r>
          </a:p>
          <a:p>
            <a:pPr algn="ctr"/>
            <a:r>
              <a:rPr lang="es-MX" sz="4000" b="1" dirty="0">
                <a:solidFill>
                  <a:schemeClr val="accent1"/>
                </a:solidFill>
              </a:rPr>
              <a:t>Atención, recuperación y superación de los daños</a:t>
            </a:r>
          </a:p>
          <a:p>
            <a:pPr algn="ctr"/>
            <a:r>
              <a:rPr lang="es-MX" sz="4000" b="1" dirty="0">
                <a:solidFill>
                  <a:schemeClr val="accent1"/>
                </a:solidFill>
              </a:rPr>
              <a:t>causados por el cáncer</a:t>
            </a:r>
            <a:endParaRPr lang="es-CO" sz="4000" b="1" dirty="0">
              <a:solidFill>
                <a:schemeClr val="accent1"/>
              </a:solidFill>
            </a:endParaRPr>
          </a:p>
        </p:txBody>
      </p:sp>
      <p:pic>
        <p:nvPicPr>
          <p:cNvPr id="2052" name="Picture 4" descr="Resultado de imagen para Niño con cancer asombrado">
            <a:extLst>
              <a:ext uri="{FF2B5EF4-FFF2-40B4-BE49-F238E27FC236}">
                <a16:creationId xmlns:a16="http://schemas.microsoft.com/office/drawing/2014/main" id="{529A06A0-7048-4E1B-BA09-4612BD15A9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7941" y="2145511"/>
            <a:ext cx="7672039" cy="3182532"/>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F93D1DCA-A087-49AB-A395-DB879829EB32}"/>
              </a:ext>
            </a:extLst>
          </p:cNvPr>
          <p:cNvSpPr/>
          <p:nvPr/>
        </p:nvSpPr>
        <p:spPr>
          <a:xfrm>
            <a:off x="574700" y="5328042"/>
            <a:ext cx="11195824" cy="1446550"/>
          </a:xfrm>
          <a:prstGeom prst="rect">
            <a:avLst/>
          </a:prstGeom>
        </p:spPr>
        <p:txBody>
          <a:bodyPr wrap="square">
            <a:spAutoFit/>
          </a:bodyPr>
          <a:lstStyle/>
          <a:p>
            <a:pPr algn="ctr"/>
            <a:r>
              <a:rPr lang="es-MX" sz="4400" dirty="0">
                <a:latin typeface="French Script MT" panose="03020402040607040605" pitchFamily="66" charset="0"/>
              </a:rPr>
              <a:t>Arriba esos </a:t>
            </a:r>
            <a:r>
              <a:rPr lang="es-MX" sz="4400" b="1" dirty="0">
                <a:solidFill>
                  <a:schemeClr val="accent1"/>
                </a:solidFill>
                <a:latin typeface="French Script MT" panose="03020402040607040605" pitchFamily="66" charset="0"/>
              </a:rPr>
              <a:t>Valientes </a:t>
            </a:r>
            <a:r>
              <a:rPr lang="es-MX" sz="4400" dirty="0">
                <a:latin typeface="French Script MT" panose="03020402040607040605" pitchFamily="66" charset="0"/>
              </a:rPr>
              <a:t>que luchan cada día contra el cáncer</a:t>
            </a:r>
            <a:r>
              <a:rPr lang="es-MX" sz="4400" b="1" dirty="0">
                <a:solidFill>
                  <a:schemeClr val="accent2"/>
                </a:solidFill>
                <a:latin typeface="French Script MT" panose="03020402040607040605" pitchFamily="66" charset="0"/>
              </a:rPr>
              <a:t>…..</a:t>
            </a:r>
          </a:p>
          <a:p>
            <a:pPr algn="ctr"/>
            <a:r>
              <a:rPr lang="es-MX" sz="4400" dirty="0">
                <a:latin typeface="French Script MT" panose="03020402040607040605" pitchFamily="66" charset="0"/>
              </a:rPr>
              <a:t>Ellos son mis </a:t>
            </a:r>
            <a:r>
              <a:rPr lang="es-MX" sz="4400" b="1" dirty="0">
                <a:solidFill>
                  <a:srgbClr val="FF0066"/>
                </a:solidFill>
                <a:latin typeface="French Script MT" panose="03020402040607040605" pitchFamily="66" charset="0"/>
              </a:rPr>
              <a:t>Superhéroes.</a:t>
            </a:r>
            <a:r>
              <a:rPr lang="es-MX" sz="4400" dirty="0">
                <a:latin typeface="French Script MT" panose="03020402040607040605" pitchFamily="66" charset="0"/>
              </a:rPr>
              <a:t> </a:t>
            </a:r>
            <a:endParaRPr lang="es-CO" sz="4400" dirty="0">
              <a:latin typeface="French Script MT" panose="03020402040607040605" pitchFamily="66" charset="0"/>
            </a:endParaRPr>
          </a:p>
        </p:txBody>
      </p:sp>
    </p:spTree>
    <p:extLst>
      <p:ext uri="{BB962C8B-B14F-4D97-AF65-F5344CB8AC3E}">
        <p14:creationId xmlns:p14="http://schemas.microsoft.com/office/powerpoint/2010/main" val="270151767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B9C3B48-972D-486A-B974-B8677968916B}"/>
              </a:ext>
            </a:extLst>
          </p:cNvPr>
          <p:cNvSpPr/>
          <p:nvPr/>
        </p:nvSpPr>
        <p:spPr>
          <a:xfrm>
            <a:off x="200722" y="206518"/>
            <a:ext cx="11820293" cy="1261884"/>
          </a:xfrm>
          <a:prstGeom prst="rect">
            <a:avLst/>
          </a:prstGeom>
        </p:spPr>
        <p:txBody>
          <a:bodyPr wrap="square">
            <a:spAutoFit/>
          </a:bodyPr>
          <a:lstStyle/>
          <a:p>
            <a:r>
              <a:rPr lang="es-MX" sz="4000" b="1" dirty="0">
                <a:solidFill>
                  <a:schemeClr val="accent1"/>
                </a:solidFill>
              </a:rPr>
              <a:t>Línea estratégica 3</a:t>
            </a:r>
          </a:p>
          <a:p>
            <a:r>
              <a:rPr lang="pt-BR" sz="3600" b="1" dirty="0">
                <a:solidFill>
                  <a:srgbClr val="C00000"/>
                </a:solidFill>
              </a:rPr>
              <a:t>Habilitación de servicios oncológicos</a:t>
            </a:r>
            <a:endParaRPr lang="es-CO" sz="3600" b="1" dirty="0">
              <a:solidFill>
                <a:srgbClr val="C00000"/>
              </a:solidFill>
            </a:endParaRPr>
          </a:p>
        </p:txBody>
      </p:sp>
      <p:sp>
        <p:nvSpPr>
          <p:cNvPr id="3" name="Rectángulo 2">
            <a:extLst>
              <a:ext uri="{FF2B5EF4-FFF2-40B4-BE49-F238E27FC236}">
                <a16:creationId xmlns:a16="http://schemas.microsoft.com/office/drawing/2014/main" id="{19603D07-2036-4574-B102-6092C507EBC0}"/>
              </a:ext>
            </a:extLst>
          </p:cNvPr>
          <p:cNvSpPr/>
          <p:nvPr/>
        </p:nvSpPr>
        <p:spPr>
          <a:xfrm>
            <a:off x="401444" y="2639747"/>
            <a:ext cx="6096000" cy="1938992"/>
          </a:xfrm>
          <a:prstGeom prst="rect">
            <a:avLst/>
          </a:prstGeom>
        </p:spPr>
        <p:txBody>
          <a:bodyPr>
            <a:spAutoFit/>
          </a:bodyPr>
          <a:lstStyle/>
          <a:p>
            <a:pPr marL="285750" indent="-285750" algn="just">
              <a:buFont typeface="Wingdings" panose="05000000000000000000" pitchFamily="2" charset="2"/>
              <a:buChar char="ü"/>
            </a:pPr>
            <a:r>
              <a:rPr lang="es-MX" sz="2000" dirty="0"/>
              <a:t>Garantizar el cumplimiento de los estándares de habilitación definidos por el Sistema Obligatorio de Garantía de Calidad para la prestación de servicios oncológicos, incluidos los pediátricos. </a:t>
            </a:r>
          </a:p>
          <a:p>
            <a:pPr marL="285750" indent="-285750" algn="just">
              <a:buFont typeface="Wingdings" panose="05000000000000000000" pitchFamily="2" charset="2"/>
              <a:buChar char="ü"/>
            </a:pPr>
            <a:r>
              <a:rPr lang="es-MX" sz="2000" dirty="0"/>
              <a:t>Propender por la acreditación de los servicios oncológicos en el territorio Nacional. </a:t>
            </a:r>
          </a:p>
        </p:txBody>
      </p:sp>
      <p:pic>
        <p:nvPicPr>
          <p:cNvPr id="4" name="Imagen 3">
            <a:extLst>
              <a:ext uri="{FF2B5EF4-FFF2-40B4-BE49-F238E27FC236}">
                <a16:creationId xmlns:a16="http://schemas.microsoft.com/office/drawing/2014/main" id="{736C729A-A5E5-4F89-B263-1A21B1794F40}"/>
              </a:ext>
            </a:extLst>
          </p:cNvPr>
          <p:cNvPicPr>
            <a:picLocks noChangeAspect="1"/>
          </p:cNvPicPr>
          <p:nvPr/>
        </p:nvPicPr>
        <p:blipFill>
          <a:blip r:embed="rId2"/>
          <a:stretch>
            <a:fillRect/>
          </a:stretch>
        </p:blipFill>
        <p:spPr>
          <a:xfrm>
            <a:off x="6792344" y="1628078"/>
            <a:ext cx="5228671" cy="4505093"/>
          </a:xfrm>
          <a:prstGeom prst="rect">
            <a:avLst/>
          </a:prstGeom>
        </p:spPr>
      </p:pic>
    </p:spTree>
    <p:extLst>
      <p:ext uri="{BB962C8B-B14F-4D97-AF65-F5344CB8AC3E}">
        <p14:creationId xmlns:p14="http://schemas.microsoft.com/office/powerpoint/2010/main" val="23829968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B9C3B48-972D-486A-B974-B8677968916B}"/>
              </a:ext>
            </a:extLst>
          </p:cNvPr>
          <p:cNvSpPr/>
          <p:nvPr/>
        </p:nvSpPr>
        <p:spPr>
          <a:xfrm>
            <a:off x="200722" y="206518"/>
            <a:ext cx="11820293" cy="1261884"/>
          </a:xfrm>
          <a:prstGeom prst="rect">
            <a:avLst/>
          </a:prstGeom>
        </p:spPr>
        <p:txBody>
          <a:bodyPr wrap="square">
            <a:spAutoFit/>
          </a:bodyPr>
          <a:lstStyle/>
          <a:p>
            <a:r>
              <a:rPr lang="es-MX" sz="4000" b="1" dirty="0">
                <a:solidFill>
                  <a:schemeClr val="accent1"/>
                </a:solidFill>
              </a:rPr>
              <a:t>Línea estratégica 3</a:t>
            </a:r>
          </a:p>
          <a:p>
            <a:r>
              <a:rPr lang="es-MX" sz="3600" b="1" dirty="0">
                <a:solidFill>
                  <a:srgbClr val="C00000"/>
                </a:solidFill>
              </a:rPr>
              <a:t>Organización de la oferta y demanda de servicios oncológicos</a:t>
            </a:r>
            <a:endParaRPr lang="es-CO" sz="3600" b="1" dirty="0">
              <a:solidFill>
                <a:srgbClr val="C00000"/>
              </a:solidFill>
            </a:endParaRPr>
          </a:p>
        </p:txBody>
      </p:sp>
      <p:sp>
        <p:nvSpPr>
          <p:cNvPr id="3" name="Rectángulo 2">
            <a:extLst>
              <a:ext uri="{FF2B5EF4-FFF2-40B4-BE49-F238E27FC236}">
                <a16:creationId xmlns:a16="http://schemas.microsoft.com/office/drawing/2014/main" id="{19603D07-2036-4574-B102-6092C507EBC0}"/>
              </a:ext>
            </a:extLst>
          </p:cNvPr>
          <p:cNvSpPr/>
          <p:nvPr/>
        </p:nvSpPr>
        <p:spPr>
          <a:xfrm>
            <a:off x="200722" y="1628078"/>
            <a:ext cx="6096000" cy="4708981"/>
          </a:xfrm>
          <a:prstGeom prst="rect">
            <a:avLst/>
          </a:prstGeom>
        </p:spPr>
        <p:txBody>
          <a:bodyPr>
            <a:spAutoFit/>
          </a:bodyPr>
          <a:lstStyle/>
          <a:p>
            <a:pPr marL="285750" indent="-285750" algn="just">
              <a:buFont typeface="Wingdings" panose="05000000000000000000" pitchFamily="2" charset="2"/>
              <a:buChar char="ü"/>
            </a:pPr>
            <a:r>
              <a:rPr lang="es-MX" sz="2000" dirty="0"/>
              <a:t>Fomentar espacios de participación ciudadana frente a la definición de normas y directrices para la organización de la oferta y demanda de servicios. </a:t>
            </a:r>
          </a:p>
          <a:p>
            <a:pPr marL="285750" indent="-285750" algn="just">
              <a:buFont typeface="Wingdings" panose="05000000000000000000" pitchFamily="2" charset="2"/>
              <a:buChar char="ü"/>
            </a:pPr>
            <a:r>
              <a:rPr lang="es-MX" sz="2000" dirty="0"/>
              <a:t>Implementar y evaluar el desempeño de redes y formas funcionales de servicios oncológicos.</a:t>
            </a:r>
          </a:p>
          <a:p>
            <a:pPr marL="285750" indent="-285750" algn="just">
              <a:buFont typeface="Wingdings" panose="05000000000000000000" pitchFamily="2" charset="2"/>
              <a:buChar char="ü"/>
            </a:pPr>
            <a:r>
              <a:rPr lang="es-MX" sz="2000" dirty="0"/>
              <a:t>Propender por el desarrollo de centros de excelencia para la atención integral del cáncer. </a:t>
            </a:r>
          </a:p>
          <a:p>
            <a:pPr marL="285750" indent="-285750" algn="just">
              <a:buFont typeface="Wingdings" panose="05000000000000000000" pitchFamily="2" charset="2"/>
              <a:buChar char="ü"/>
            </a:pPr>
            <a:r>
              <a:rPr lang="es-MX" sz="2000" dirty="0"/>
              <a:t>Implantar la Política de Medicamentos Oncológicos en lo relacionado con prestación de servicios de salud. </a:t>
            </a:r>
          </a:p>
          <a:p>
            <a:pPr marL="285750" indent="-285750" algn="just">
              <a:buFont typeface="Wingdings" panose="05000000000000000000" pitchFamily="2" charset="2"/>
              <a:buChar char="ü"/>
            </a:pPr>
            <a:r>
              <a:rPr lang="es-MX" sz="2000" dirty="0"/>
              <a:t>Implementar la codificación de inventarios de la tecnología biomédica utilizada para la atención integral del cáncer y suministrar la información a las entidades competentes. </a:t>
            </a:r>
          </a:p>
          <a:p>
            <a:pPr marL="285750" indent="-285750" algn="just">
              <a:buFont typeface="Wingdings" panose="05000000000000000000" pitchFamily="2" charset="2"/>
              <a:buChar char="ü"/>
            </a:pPr>
            <a:r>
              <a:rPr lang="es-MX" sz="2000" dirty="0"/>
              <a:t>Garantizar la correcta operación, uso y mantenimiento de la tecnología para la atención integral del cáncer.</a:t>
            </a:r>
          </a:p>
        </p:txBody>
      </p:sp>
      <p:pic>
        <p:nvPicPr>
          <p:cNvPr id="4" name="Imagen 3">
            <a:extLst>
              <a:ext uri="{FF2B5EF4-FFF2-40B4-BE49-F238E27FC236}">
                <a16:creationId xmlns:a16="http://schemas.microsoft.com/office/drawing/2014/main" id="{736C729A-A5E5-4F89-B263-1A21B1794F40}"/>
              </a:ext>
            </a:extLst>
          </p:cNvPr>
          <p:cNvPicPr>
            <a:picLocks noChangeAspect="1"/>
          </p:cNvPicPr>
          <p:nvPr/>
        </p:nvPicPr>
        <p:blipFill>
          <a:blip r:embed="rId2"/>
          <a:stretch>
            <a:fillRect/>
          </a:stretch>
        </p:blipFill>
        <p:spPr>
          <a:xfrm>
            <a:off x="6792344" y="1628078"/>
            <a:ext cx="5228671" cy="4505093"/>
          </a:xfrm>
          <a:prstGeom prst="rect">
            <a:avLst/>
          </a:prstGeom>
        </p:spPr>
      </p:pic>
    </p:spTree>
    <p:extLst>
      <p:ext uri="{BB962C8B-B14F-4D97-AF65-F5344CB8AC3E}">
        <p14:creationId xmlns:p14="http://schemas.microsoft.com/office/powerpoint/2010/main" val="14354998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B9C3B48-972D-486A-B974-B8677968916B}"/>
              </a:ext>
            </a:extLst>
          </p:cNvPr>
          <p:cNvSpPr/>
          <p:nvPr/>
        </p:nvSpPr>
        <p:spPr>
          <a:xfrm>
            <a:off x="200722" y="206518"/>
            <a:ext cx="11820293" cy="1231106"/>
          </a:xfrm>
          <a:prstGeom prst="rect">
            <a:avLst/>
          </a:prstGeom>
        </p:spPr>
        <p:txBody>
          <a:bodyPr wrap="square">
            <a:spAutoFit/>
          </a:bodyPr>
          <a:lstStyle/>
          <a:p>
            <a:r>
              <a:rPr lang="es-MX" sz="4000" b="1" dirty="0">
                <a:solidFill>
                  <a:schemeClr val="accent1"/>
                </a:solidFill>
              </a:rPr>
              <a:t>Línea estratégica 3</a:t>
            </a:r>
          </a:p>
          <a:p>
            <a:r>
              <a:rPr lang="es-MX" sz="3400" b="1" dirty="0">
                <a:solidFill>
                  <a:srgbClr val="C00000"/>
                </a:solidFill>
              </a:rPr>
              <a:t>Control de la calidad en la prestación de los servicios oncológicos</a:t>
            </a:r>
            <a:endParaRPr lang="es-CO" sz="3400" b="1" dirty="0">
              <a:solidFill>
                <a:srgbClr val="C00000"/>
              </a:solidFill>
            </a:endParaRPr>
          </a:p>
        </p:txBody>
      </p:sp>
      <p:sp>
        <p:nvSpPr>
          <p:cNvPr id="3" name="Rectángulo 2">
            <a:extLst>
              <a:ext uri="{FF2B5EF4-FFF2-40B4-BE49-F238E27FC236}">
                <a16:creationId xmlns:a16="http://schemas.microsoft.com/office/drawing/2014/main" id="{19603D07-2036-4574-B102-6092C507EBC0}"/>
              </a:ext>
            </a:extLst>
          </p:cNvPr>
          <p:cNvSpPr/>
          <p:nvPr/>
        </p:nvSpPr>
        <p:spPr>
          <a:xfrm>
            <a:off x="379142" y="1628078"/>
            <a:ext cx="6096000" cy="5016758"/>
          </a:xfrm>
          <a:prstGeom prst="rect">
            <a:avLst/>
          </a:prstGeom>
        </p:spPr>
        <p:txBody>
          <a:bodyPr>
            <a:spAutoFit/>
          </a:bodyPr>
          <a:lstStyle/>
          <a:p>
            <a:pPr marL="285750" indent="-285750" algn="just">
              <a:buFont typeface="Wingdings" panose="05000000000000000000" pitchFamily="2" charset="2"/>
              <a:buChar char="ü"/>
            </a:pPr>
            <a:r>
              <a:rPr lang="es-MX" sz="2000" dirty="0"/>
              <a:t>Desarrollar estrategias basadas en el modelo de movilización social para el control del cáncer, orientado a garantizar la adherencia al tratamiento de los cinco cánceres con mortalidad prematura evitable.</a:t>
            </a:r>
          </a:p>
          <a:p>
            <a:pPr marL="285750" indent="-285750" algn="just">
              <a:buFont typeface="Wingdings" panose="05000000000000000000" pitchFamily="2" charset="2"/>
              <a:buChar char="ü"/>
            </a:pPr>
            <a:r>
              <a:rPr lang="es-MX" sz="2000" dirty="0"/>
              <a:t>Desarrollar e implementar guías y protocolos de diagnóstico y tratamiento, para los 10 principales tipos de cáncer.</a:t>
            </a:r>
          </a:p>
          <a:p>
            <a:pPr marL="285750" indent="-285750" algn="just">
              <a:buFont typeface="Wingdings" panose="05000000000000000000" pitchFamily="2" charset="2"/>
              <a:buChar char="ü"/>
            </a:pPr>
            <a:r>
              <a:rPr lang="es-MX" sz="2000" dirty="0"/>
              <a:t>Medir la calidad asistencial de los servicios de atención del cáncer mediante indicadores de gestión para el cumplimiento de protocolos, agendas de citas, remisiones, extensión de los equipos de atención primaria en salud, asistencia domiciliaria, intervenciones comunitarias, rehabilitación y cuidados paliativos. </a:t>
            </a:r>
          </a:p>
          <a:p>
            <a:pPr marL="285750" indent="-285750" algn="just">
              <a:buFont typeface="Wingdings" panose="05000000000000000000" pitchFamily="2" charset="2"/>
              <a:buChar char="ü"/>
            </a:pPr>
            <a:r>
              <a:rPr lang="es-MX" sz="2000" dirty="0"/>
              <a:t>Implementar el Modelo de Atención en Cáncer para Colombia.</a:t>
            </a:r>
          </a:p>
        </p:txBody>
      </p:sp>
      <p:pic>
        <p:nvPicPr>
          <p:cNvPr id="5" name="Imagen 4">
            <a:extLst>
              <a:ext uri="{FF2B5EF4-FFF2-40B4-BE49-F238E27FC236}">
                <a16:creationId xmlns:a16="http://schemas.microsoft.com/office/drawing/2014/main" id="{CE8224BB-DF1E-4DE8-945C-418629EA692D}"/>
              </a:ext>
            </a:extLst>
          </p:cNvPr>
          <p:cNvPicPr>
            <a:picLocks noChangeAspect="1"/>
          </p:cNvPicPr>
          <p:nvPr/>
        </p:nvPicPr>
        <p:blipFill>
          <a:blip r:embed="rId2"/>
          <a:stretch>
            <a:fillRect/>
          </a:stretch>
        </p:blipFill>
        <p:spPr>
          <a:xfrm>
            <a:off x="6735336" y="2110247"/>
            <a:ext cx="5356767" cy="3576875"/>
          </a:xfrm>
          <a:prstGeom prst="rect">
            <a:avLst/>
          </a:prstGeom>
        </p:spPr>
      </p:pic>
    </p:spTree>
    <p:extLst>
      <p:ext uri="{BB962C8B-B14F-4D97-AF65-F5344CB8AC3E}">
        <p14:creationId xmlns:p14="http://schemas.microsoft.com/office/powerpoint/2010/main" val="13288933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B8A9666-0367-4FB2-9411-EDB413CD0612}"/>
              </a:ext>
            </a:extLst>
          </p:cNvPr>
          <p:cNvSpPr/>
          <p:nvPr/>
        </p:nvSpPr>
        <p:spPr>
          <a:xfrm>
            <a:off x="446049" y="206518"/>
            <a:ext cx="11441151" cy="1938992"/>
          </a:xfrm>
          <a:prstGeom prst="rect">
            <a:avLst/>
          </a:prstGeom>
        </p:spPr>
        <p:txBody>
          <a:bodyPr wrap="square">
            <a:spAutoFit/>
          </a:bodyPr>
          <a:lstStyle/>
          <a:p>
            <a:pPr algn="ctr"/>
            <a:r>
              <a:rPr lang="es-MX" sz="4000" b="1" dirty="0">
                <a:solidFill>
                  <a:schemeClr val="accent1"/>
                </a:solidFill>
              </a:rPr>
              <a:t>Línea estratégica 4</a:t>
            </a:r>
          </a:p>
          <a:p>
            <a:pPr algn="ctr"/>
            <a:r>
              <a:rPr lang="es-MX" sz="4000" b="1" dirty="0">
                <a:solidFill>
                  <a:schemeClr val="accent1"/>
                </a:solidFill>
              </a:rPr>
              <a:t>Mejoramiento de la calidad de vida de pacientes y</a:t>
            </a:r>
          </a:p>
          <a:p>
            <a:pPr algn="ctr"/>
            <a:r>
              <a:rPr lang="es-MX" sz="4000" b="1" dirty="0">
                <a:solidFill>
                  <a:schemeClr val="accent1"/>
                </a:solidFill>
              </a:rPr>
              <a:t>sobrevivientes con cáncer</a:t>
            </a:r>
            <a:endParaRPr lang="es-CO" sz="4000" b="1" dirty="0">
              <a:solidFill>
                <a:schemeClr val="accent1"/>
              </a:solidFill>
            </a:endParaRPr>
          </a:p>
        </p:txBody>
      </p:sp>
      <p:sp>
        <p:nvSpPr>
          <p:cNvPr id="5" name="Rectángulo 4">
            <a:extLst>
              <a:ext uri="{FF2B5EF4-FFF2-40B4-BE49-F238E27FC236}">
                <a16:creationId xmlns:a16="http://schemas.microsoft.com/office/drawing/2014/main" id="{F93D1DCA-A087-49AB-A395-DB879829EB32}"/>
              </a:ext>
            </a:extLst>
          </p:cNvPr>
          <p:cNvSpPr/>
          <p:nvPr/>
        </p:nvSpPr>
        <p:spPr>
          <a:xfrm>
            <a:off x="574700" y="5328042"/>
            <a:ext cx="11195824" cy="1446550"/>
          </a:xfrm>
          <a:prstGeom prst="rect">
            <a:avLst/>
          </a:prstGeom>
        </p:spPr>
        <p:txBody>
          <a:bodyPr wrap="square">
            <a:spAutoFit/>
          </a:bodyPr>
          <a:lstStyle/>
          <a:p>
            <a:pPr algn="ctr"/>
            <a:r>
              <a:rPr lang="es-MX" sz="4400" dirty="0">
                <a:latin typeface="French Script MT" panose="03020402040607040605" pitchFamily="66" charset="0"/>
              </a:rPr>
              <a:t>La tentación de rendirse será mucho mas </a:t>
            </a:r>
            <a:r>
              <a:rPr lang="es-MX" sz="4400" b="1" dirty="0">
                <a:solidFill>
                  <a:schemeClr val="accent1"/>
                </a:solidFill>
                <a:latin typeface="French Script MT" panose="03020402040607040605" pitchFamily="66" charset="0"/>
              </a:rPr>
              <a:t>fuerte</a:t>
            </a:r>
            <a:r>
              <a:rPr lang="es-MX" sz="4400" dirty="0">
                <a:solidFill>
                  <a:schemeClr val="accent2"/>
                </a:solidFill>
                <a:latin typeface="French Script MT" panose="03020402040607040605" pitchFamily="66" charset="0"/>
              </a:rPr>
              <a:t>…</a:t>
            </a:r>
            <a:r>
              <a:rPr lang="es-MX" sz="4400" dirty="0">
                <a:latin typeface="French Script MT" panose="03020402040607040605" pitchFamily="66" charset="0"/>
              </a:rPr>
              <a:t> justo antes de la </a:t>
            </a:r>
            <a:r>
              <a:rPr lang="es-MX" sz="4400" b="1" dirty="0">
                <a:solidFill>
                  <a:srgbClr val="FF0066"/>
                </a:solidFill>
                <a:latin typeface="French Script MT" panose="03020402040607040605" pitchFamily="66" charset="0"/>
              </a:rPr>
              <a:t>Victoria</a:t>
            </a:r>
            <a:r>
              <a:rPr lang="es-MX" sz="4400" dirty="0">
                <a:solidFill>
                  <a:srgbClr val="FF0066"/>
                </a:solidFill>
                <a:latin typeface="French Script MT" panose="03020402040607040605" pitchFamily="66" charset="0"/>
              </a:rPr>
              <a:t>. </a:t>
            </a:r>
            <a:endParaRPr lang="es-CO" sz="4400" dirty="0">
              <a:solidFill>
                <a:srgbClr val="FF0066"/>
              </a:solidFill>
              <a:latin typeface="French Script MT" panose="03020402040607040605" pitchFamily="66" charset="0"/>
            </a:endParaRPr>
          </a:p>
        </p:txBody>
      </p:sp>
      <p:pic>
        <p:nvPicPr>
          <p:cNvPr id="3" name="Imagen 2">
            <a:extLst>
              <a:ext uri="{FF2B5EF4-FFF2-40B4-BE49-F238E27FC236}">
                <a16:creationId xmlns:a16="http://schemas.microsoft.com/office/drawing/2014/main" id="{51E96D81-56B5-46A4-90E9-5C93D0E6E0AD}"/>
              </a:ext>
            </a:extLst>
          </p:cNvPr>
          <p:cNvPicPr>
            <a:picLocks noChangeAspect="1"/>
          </p:cNvPicPr>
          <p:nvPr/>
        </p:nvPicPr>
        <p:blipFill>
          <a:blip r:embed="rId2"/>
          <a:stretch>
            <a:fillRect/>
          </a:stretch>
        </p:blipFill>
        <p:spPr>
          <a:xfrm>
            <a:off x="1408886" y="2144069"/>
            <a:ext cx="9515475" cy="3185415"/>
          </a:xfrm>
          <a:prstGeom prst="rect">
            <a:avLst/>
          </a:prstGeom>
        </p:spPr>
      </p:pic>
    </p:spTree>
    <p:extLst>
      <p:ext uri="{BB962C8B-B14F-4D97-AF65-F5344CB8AC3E}">
        <p14:creationId xmlns:p14="http://schemas.microsoft.com/office/powerpoint/2010/main" val="36158184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0B73362-C9FB-4587-82D0-D6CFA733B28C}"/>
              </a:ext>
            </a:extLst>
          </p:cNvPr>
          <p:cNvSpPr/>
          <p:nvPr/>
        </p:nvSpPr>
        <p:spPr>
          <a:xfrm>
            <a:off x="4841682" y="612646"/>
            <a:ext cx="2508635" cy="707886"/>
          </a:xfrm>
          <a:prstGeom prst="rect">
            <a:avLst/>
          </a:prstGeom>
        </p:spPr>
        <p:txBody>
          <a:bodyPr wrap="none">
            <a:spAutoFit/>
          </a:bodyPr>
          <a:lstStyle/>
          <a:p>
            <a:r>
              <a:rPr lang="es-CO" sz="4000" b="1" dirty="0">
                <a:solidFill>
                  <a:schemeClr val="accent1"/>
                </a:solidFill>
              </a:rPr>
              <a:t>OBJETIVOS</a:t>
            </a:r>
          </a:p>
        </p:txBody>
      </p:sp>
      <p:sp>
        <p:nvSpPr>
          <p:cNvPr id="3" name="Rectángulo 2">
            <a:extLst>
              <a:ext uri="{FF2B5EF4-FFF2-40B4-BE49-F238E27FC236}">
                <a16:creationId xmlns:a16="http://schemas.microsoft.com/office/drawing/2014/main" id="{A5C2B62C-EFF7-4952-AFD2-A8936D957CCB}"/>
              </a:ext>
            </a:extLst>
          </p:cNvPr>
          <p:cNvSpPr/>
          <p:nvPr/>
        </p:nvSpPr>
        <p:spPr>
          <a:xfrm>
            <a:off x="557562" y="1566952"/>
            <a:ext cx="11128915" cy="4154984"/>
          </a:xfrm>
          <a:prstGeom prst="rect">
            <a:avLst/>
          </a:prstGeom>
          <a:solidFill>
            <a:schemeClr val="accent1">
              <a:lumMod val="20000"/>
              <a:lumOff val="80000"/>
            </a:schemeClr>
          </a:solidFill>
        </p:spPr>
        <p:txBody>
          <a:bodyPr wrap="square">
            <a:spAutoFit/>
          </a:bodyPr>
          <a:lstStyle/>
          <a:p>
            <a:pPr marL="457200" indent="-457200" algn="just">
              <a:buAutoNum type="arabicPeriod"/>
            </a:pPr>
            <a:r>
              <a:rPr lang="es-MX" sz="2400" dirty="0"/>
              <a:t>Reducir la prevalencia de factores de riesgo modificables para cáncer.</a:t>
            </a:r>
          </a:p>
          <a:p>
            <a:pPr algn="just"/>
            <a:r>
              <a:rPr lang="es-MX" sz="2400" dirty="0"/>
              <a:t> </a:t>
            </a:r>
          </a:p>
          <a:p>
            <a:pPr algn="just"/>
            <a:r>
              <a:rPr lang="es-MX" sz="2400" dirty="0"/>
              <a:t>2. Reducir las muertes evitables por cáncer mediante el mejoramiento de la detección temprana y la calidad de la atención.</a:t>
            </a:r>
          </a:p>
          <a:p>
            <a:pPr algn="just"/>
            <a:endParaRPr lang="es-MX" sz="2400" dirty="0"/>
          </a:p>
          <a:p>
            <a:pPr algn="just"/>
            <a:r>
              <a:rPr lang="es-MX" sz="2400" dirty="0"/>
              <a:t> 3. Mejorar la calidad de vida de los pacientes y sobrevivientes de cáncer. </a:t>
            </a:r>
          </a:p>
          <a:p>
            <a:pPr algn="just"/>
            <a:endParaRPr lang="es-MX" sz="2400" dirty="0"/>
          </a:p>
          <a:p>
            <a:pPr algn="just"/>
            <a:r>
              <a:rPr lang="es-MX" sz="2400" dirty="0"/>
              <a:t>4. Garantizar la generación, disponibilidad y uso de conocimiento e información para la toma de decisiones.</a:t>
            </a:r>
          </a:p>
          <a:p>
            <a:pPr algn="just"/>
            <a:endParaRPr lang="es-MX" sz="2400" dirty="0"/>
          </a:p>
          <a:p>
            <a:pPr algn="just"/>
            <a:r>
              <a:rPr lang="es-MX" sz="2400" dirty="0"/>
              <a:t> 5. Fortalecer la gestión del talento humano para el control del cáncer.</a:t>
            </a:r>
            <a:endParaRPr lang="es-CO" sz="2400" dirty="0"/>
          </a:p>
        </p:txBody>
      </p:sp>
    </p:spTree>
    <p:extLst>
      <p:ext uri="{BB962C8B-B14F-4D97-AF65-F5344CB8AC3E}">
        <p14:creationId xmlns:p14="http://schemas.microsoft.com/office/powerpoint/2010/main" val="21314718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B9C3B48-972D-486A-B974-B8677968916B}"/>
              </a:ext>
            </a:extLst>
          </p:cNvPr>
          <p:cNvSpPr/>
          <p:nvPr/>
        </p:nvSpPr>
        <p:spPr>
          <a:xfrm>
            <a:off x="200722" y="206518"/>
            <a:ext cx="11820293" cy="1754326"/>
          </a:xfrm>
          <a:prstGeom prst="rect">
            <a:avLst/>
          </a:prstGeom>
        </p:spPr>
        <p:txBody>
          <a:bodyPr wrap="square">
            <a:spAutoFit/>
          </a:bodyPr>
          <a:lstStyle/>
          <a:p>
            <a:r>
              <a:rPr lang="es-MX" sz="4000" b="1" dirty="0">
                <a:solidFill>
                  <a:schemeClr val="accent1"/>
                </a:solidFill>
              </a:rPr>
              <a:t>Línea estratégica 4</a:t>
            </a:r>
          </a:p>
          <a:p>
            <a:r>
              <a:rPr lang="es-MX" sz="3400" b="1" dirty="0">
                <a:solidFill>
                  <a:srgbClr val="C00000"/>
                </a:solidFill>
              </a:rPr>
              <a:t>Organización de la oferta y calidad de las intervenciones de</a:t>
            </a:r>
          </a:p>
          <a:p>
            <a:r>
              <a:rPr lang="es-MX" sz="3400" b="1" dirty="0">
                <a:solidFill>
                  <a:srgbClr val="C00000"/>
                </a:solidFill>
              </a:rPr>
              <a:t>cuidado paliativo y sobrevivientes con cáncer</a:t>
            </a:r>
            <a:endParaRPr lang="es-CO" sz="3400" b="1" dirty="0">
              <a:solidFill>
                <a:srgbClr val="C00000"/>
              </a:solidFill>
            </a:endParaRPr>
          </a:p>
        </p:txBody>
      </p:sp>
      <p:sp>
        <p:nvSpPr>
          <p:cNvPr id="3" name="Rectángulo 2">
            <a:extLst>
              <a:ext uri="{FF2B5EF4-FFF2-40B4-BE49-F238E27FC236}">
                <a16:creationId xmlns:a16="http://schemas.microsoft.com/office/drawing/2014/main" id="{19603D07-2036-4574-B102-6092C507EBC0}"/>
              </a:ext>
            </a:extLst>
          </p:cNvPr>
          <p:cNvSpPr/>
          <p:nvPr/>
        </p:nvSpPr>
        <p:spPr>
          <a:xfrm>
            <a:off x="415849" y="2592846"/>
            <a:ext cx="6490009" cy="3785652"/>
          </a:xfrm>
          <a:prstGeom prst="rect">
            <a:avLst/>
          </a:prstGeom>
        </p:spPr>
        <p:txBody>
          <a:bodyPr wrap="square">
            <a:spAutoFit/>
          </a:bodyPr>
          <a:lstStyle/>
          <a:p>
            <a:pPr marL="285750" indent="-285750" algn="just">
              <a:buFont typeface="Wingdings" panose="05000000000000000000" pitchFamily="2" charset="2"/>
              <a:buChar char="ü"/>
            </a:pPr>
            <a:r>
              <a:rPr lang="es-MX" sz="2000" dirty="0"/>
              <a:t>Desarrollar modalidades de prestación de servicios acordes con las necesidades del cuidado paliativo y de rehabilitación.</a:t>
            </a:r>
          </a:p>
          <a:p>
            <a:pPr marL="285750" indent="-285750" algn="just">
              <a:buFont typeface="Wingdings" panose="05000000000000000000" pitchFamily="2" charset="2"/>
              <a:buChar char="ü"/>
            </a:pPr>
            <a:r>
              <a:rPr lang="es-MX" sz="2000" dirty="0"/>
              <a:t>Promover la implementación de servicios de apoyo social y consejería a pacientes y cuidadores de pacientes con cáncer.</a:t>
            </a:r>
          </a:p>
          <a:p>
            <a:pPr marL="285750" indent="-285750" algn="just">
              <a:buFont typeface="Wingdings" panose="05000000000000000000" pitchFamily="2" charset="2"/>
              <a:buChar char="ü"/>
            </a:pPr>
            <a:r>
              <a:rPr lang="es-MX" sz="2000" dirty="0"/>
              <a:t>Implementar los lineamientos técnicos - normativos definidos para la atención de pacientes en cuidados paliativos.</a:t>
            </a:r>
          </a:p>
          <a:p>
            <a:pPr marL="285750" indent="-285750" algn="just">
              <a:buFont typeface="Wingdings" panose="05000000000000000000" pitchFamily="2" charset="2"/>
              <a:buChar char="ü"/>
            </a:pPr>
            <a:r>
              <a:rPr lang="es-MX" sz="2000" dirty="0"/>
              <a:t>Capacitar al personal de salud en los lineamientos definidos para la atención en cuidados paliativos.</a:t>
            </a:r>
          </a:p>
          <a:p>
            <a:pPr marL="285750" indent="-285750" algn="just">
              <a:buFont typeface="Wingdings" panose="05000000000000000000" pitchFamily="2" charset="2"/>
              <a:buChar char="ü"/>
            </a:pPr>
            <a:endParaRPr lang="es-MX" sz="2000" dirty="0"/>
          </a:p>
        </p:txBody>
      </p:sp>
      <p:pic>
        <p:nvPicPr>
          <p:cNvPr id="4" name="Imagen 3">
            <a:extLst>
              <a:ext uri="{FF2B5EF4-FFF2-40B4-BE49-F238E27FC236}">
                <a16:creationId xmlns:a16="http://schemas.microsoft.com/office/drawing/2014/main" id="{34C57B81-C0D8-4FC9-88BB-9423FACB9BC8}"/>
              </a:ext>
            </a:extLst>
          </p:cNvPr>
          <p:cNvPicPr>
            <a:picLocks noChangeAspect="1"/>
          </p:cNvPicPr>
          <p:nvPr/>
        </p:nvPicPr>
        <p:blipFill>
          <a:blip r:embed="rId2"/>
          <a:stretch>
            <a:fillRect/>
          </a:stretch>
        </p:blipFill>
        <p:spPr>
          <a:xfrm>
            <a:off x="7315201" y="1960844"/>
            <a:ext cx="4207262" cy="4417654"/>
          </a:xfrm>
          <a:prstGeom prst="rect">
            <a:avLst/>
          </a:prstGeom>
        </p:spPr>
      </p:pic>
    </p:spTree>
    <p:extLst>
      <p:ext uri="{BB962C8B-B14F-4D97-AF65-F5344CB8AC3E}">
        <p14:creationId xmlns:p14="http://schemas.microsoft.com/office/powerpoint/2010/main" val="408564219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B8A9666-0367-4FB2-9411-EDB413CD0612}"/>
              </a:ext>
            </a:extLst>
          </p:cNvPr>
          <p:cNvSpPr/>
          <p:nvPr/>
        </p:nvSpPr>
        <p:spPr>
          <a:xfrm>
            <a:off x="446049" y="206518"/>
            <a:ext cx="11441151" cy="1938992"/>
          </a:xfrm>
          <a:prstGeom prst="rect">
            <a:avLst/>
          </a:prstGeom>
        </p:spPr>
        <p:txBody>
          <a:bodyPr wrap="square">
            <a:spAutoFit/>
          </a:bodyPr>
          <a:lstStyle/>
          <a:p>
            <a:pPr algn="ctr"/>
            <a:r>
              <a:rPr lang="es-MX" sz="4000" b="1" dirty="0">
                <a:solidFill>
                  <a:schemeClr val="accent1"/>
                </a:solidFill>
              </a:rPr>
              <a:t>Línea estratégica 5</a:t>
            </a:r>
          </a:p>
          <a:p>
            <a:pPr algn="ctr"/>
            <a:r>
              <a:rPr lang="es-MX" sz="4000" b="1" dirty="0">
                <a:solidFill>
                  <a:schemeClr val="accent1"/>
                </a:solidFill>
              </a:rPr>
              <a:t>Gestión del conocimiento y la tecnología para el</a:t>
            </a:r>
          </a:p>
          <a:p>
            <a:pPr algn="ctr"/>
            <a:r>
              <a:rPr lang="es-MX" sz="4000" b="1" dirty="0">
                <a:solidFill>
                  <a:schemeClr val="accent1"/>
                </a:solidFill>
              </a:rPr>
              <a:t>control del cáncer</a:t>
            </a:r>
            <a:endParaRPr lang="es-CO" sz="4000" b="1" dirty="0">
              <a:solidFill>
                <a:schemeClr val="accent1"/>
              </a:solidFill>
            </a:endParaRPr>
          </a:p>
        </p:txBody>
      </p:sp>
      <p:sp>
        <p:nvSpPr>
          <p:cNvPr id="5" name="Rectángulo 4">
            <a:extLst>
              <a:ext uri="{FF2B5EF4-FFF2-40B4-BE49-F238E27FC236}">
                <a16:creationId xmlns:a16="http://schemas.microsoft.com/office/drawing/2014/main" id="{F93D1DCA-A087-49AB-A395-DB879829EB32}"/>
              </a:ext>
            </a:extLst>
          </p:cNvPr>
          <p:cNvSpPr/>
          <p:nvPr/>
        </p:nvSpPr>
        <p:spPr>
          <a:xfrm>
            <a:off x="574700" y="5328042"/>
            <a:ext cx="11195824" cy="1446550"/>
          </a:xfrm>
          <a:prstGeom prst="rect">
            <a:avLst/>
          </a:prstGeom>
        </p:spPr>
        <p:txBody>
          <a:bodyPr wrap="square">
            <a:spAutoFit/>
          </a:bodyPr>
          <a:lstStyle/>
          <a:p>
            <a:pPr algn="ctr"/>
            <a:r>
              <a:rPr lang="es-MX" sz="4400" dirty="0">
                <a:solidFill>
                  <a:srgbClr val="FF0000"/>
                </a:solidFill>
                <a:latin typeface="French Script MT" panose="03020402040607040605" pitchFamily="66" charset="0"/>
              </a:rPr>
              <a:t>C</a:t>
            </a:r>
            <a:r>
              <a:rPr lang="es-MX" sz="4400" dirty="0">
                <a:latin typeface="French Script MT" panose="03020402040607040605" pitchFamily="66" charset="0"/>
              </a:rPr>
              <a:t>reación, </a:t>
            </a:r>
            <a:r>
              <a:rPr lang="es-MX" sz="4400" b="1" dirty="0">
                <a:solidFill>
                  <a:schemeClr val="accent1"/>
                </a:solidFill>
                <a:latin typeface="French Script MT" panose="03020402040607040605" pitchFamily="66" charset="0"/>
              </a:rPr>
              <a:t>t</a:t>
            </a:r>
            <a:r>
              <a:rPr lang="es-MX" sz="4400" dirty="0">
                <a:latin typeface="French Script MT" panose="03020402040607040605" pitchFamily="66" charset="0"/>
              </a:rPr>
              <a:t>ransferencia y puesta en </a:t>
            </a:r>
            <a:r>
              <a:rPr lang="es-MX" sz="4400" b="1" dirty="0">
                <a:solidFill>
                  <a:srgbClr val="FF0066"/>
                </a:solidFill>
                <a:latin typeface="French Script MT" panose="03020402040607040605" pitchFamily="66" charset="0"/>
              </a:rPr>
              <a:t>v</a:t>
            </a:r>
            <a:r>
              <a:rPr lang="es-MX" sz="4400" dirty="0">
                <a:latin typeface="French Script MT" panose="03020402040607040605" pitchFamily="66" charset="0"/>
              </a:rPr>
              <a:t>alor</a:t>
            </a:r>
            <a:r>
              <a:rPr lang="es-MX" sz="4400" dirty="0">
                <a:solidFill>
                  <a:schemeClr val="accent2"/>
                </a:solidFill>
                <a:latin typeface="French Script MT" panose="03020402040607040605" pitchFamily="66" charset="0"/>
              </a:rPr>
              <a:t>…</a:t>
            </a:r>
            <a:r>
              <a:rPr lang="es-MX" sz="4400" dirty="0">
                <a:latin typeface="French Script MT" panose="03020402040607040605" pitchFamily="66" charset="0"/>
              </a:rPr>
              <a:t> Juntos venceremos a evolucionar el tratamiento contra el </a:t>
            </a:r>
            <a:r>
              <a:rPr lang="es-MX" sz="4400" b="1" dirty="0">
                <a:solidFill>
                  <a:srgbClr val="7030A0"/>
                </a:solidFill>
                <a:latin typeface="French Script MT" panose="03020402040607040605" pitchFamily="66" charset="0"/>
              </a:rPr>
              <a:t>Cáncer</a:t>
            </a:r>
            <a:r>
              <a:rPr lang="es-MX" sz="4400" dirty="0">
                <a:latin typeface="French Script MT" panose="03020402040607040605" pitchFamily="66" charset="0"/>
              </a:rPr>
              <a:t>. </a:t>
            </a:r>
            <a:endParaRPr lang="es-CO" sz="4400" dirty="0">
              <a:solidFill>
                <a:srgbClr val="FF0066"/>
              </a:solidFill>
              <a:latin typeface="French Script MT" panose="03020402040607040605" pitchFamily="66" charset="0"/>
            </a:endParaRPr>
          </a:p>
        </p:txBody>
      </p:sp>
      <p:pic>
        <p:nvPicPr>
          <p:cNvPr id="4" name="Imagen 3">
            <a:extLst>
              <a:ext uri="{FF2B5EF4-FFF2-40B4-BE49-F238E27FC236}">
                <a16:creationId xmlns:a16="http://schemas.microsoft.com/office/drawing/2014/main" id="{01F4793F-81FE-4DF1-B919-E6FB8380E76E}"/>
              </a:ext>
            </a:extLst>
          </p:cNvPr>
          <p:cNvPicPr>
            <a:picLocks noChangeAspect="1"/>
          </p:cNvPicPr>
          <p:nvPr/>
        </p:nvPicPr>
        <p:blipFill>
          <a:blip r:embed="rId2"/>
          <a:stretch>
            <a:fillRect/>
          </a:stretch>
        </p:blipFill>
        <p:spPr>
          <a:xfrm>
            <a:off x="2524124" y="2145510"/>
            <a:ext cx="7511973" cy="3182532"/>
          </a:xfrm>
          <a:prstGeom prst="rect">
            <a:avLst/>
          </a:prstGeom>
        </p:spPr>
      </p:pic>
    </p:spTree>
    <p:extLst>
      <p:ext uri="{BB962C8B-B14F-4D97-AF65-F5344CB8AC3E}">
        <p14:creationId xmlns:p14="http://schemas.microsoft.com/office/powerpoint/2010/main" val="144603955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B9C3B48-972D-486A-B974-B8677968916B}"/>
              </a:ext>
            </a:extLst>
          </p:cNvPr>
          <p:cNvSpPr/>
          <p:nvPr/>
        </p:nvSpPr>
        <p:spPr>
          <a:xfrm>
            <a:off x="200722" y="206518"/>
            <a:ext cx="11820293" cy="1754326"/>
          </a:xfrm>
          <a:prstGeom prst="rect">
            <a:avLst/>
          </a:prstGeom>
        </p:spPr>
        <p:txBody>
          <a:bodyPr wrap="square">
            <a:spAutoFit/>
          </a:bodyPr>
          <a:lstStyle/>
          <a:p>
            <a:r>
              <a:rPr lang="es-MX" sz="4000" b="1" dirty="0">
                <a:solidFill>
                  <a:schemeClr val="accent1"/>
                </a:solidFill>
              </a:rPr>
              <a:t>Línea estratégica 5</a:t>
            </a:r>
          </a:p>
          <a:p>
            <a:r>
              <a:rPr lang="es-MX" sz="3400" b="1" dirty="0">
                <a:solidFill>
                  <a:srgbClr val="C00000"/>
                </a:solidFill>
              </a:rPr>
              <a:t>Sistema Nacional de Información en Cáncer y Observatorio</a:t>
            </a:r>
          </a:p>
          <a:p>
            <a:r>
              <a:rPr lang="es-MX" sz="3400" b="1" dirty="0">
                <a:solidFill>
                  <a:srgbClr val="C00000"/>
                </a:solidFill>
              </a:rPr>
              <a:t>de Cáncer</a:t>
            </a:r>
            <a:endParaRPr lang="es-CO" sz="3400" b="1" dirty="0">
              <a:solidFill>
                <a:srgbClr val="C00000"/>
              </a:solidFill>
            </a:endParaRPr>
          </a:p>
        </p:txBody>
      </p:sp>
      <p:sp>
        <p:nvSpPr>
          <p:cNvPr id="3" name="Rectángulo 2">
            <a:extLst>
              <a:ext uri="{FF2B5EF4-FFF2-40B4-BE49-F238E27FC236}">
                <a16:creationId xmlns:a16="http://schemas.microsoft.com/office/drawing/2014/main" id="{19603D07-2036-4574-B102-6092C507EBC0}"/>
              </a:ext>
            </a:extLst>
          </p:cNvPr>
          <p:cNvSpPr/>
          <p:nvPr/>
        </p:nvSpPr>
        <p:spPr>
          <a:xfrm>
            <a:off x="415849" y="2592846"/>
            <a:ext cx="6490009" cy="2554545"/>
          </a:xfrm>
          <a:prstGeom prst="rect">
            <a:avLst/>
          </a:prstGeom>
        </p:spPr>
        <p:txBody>
          <a:bodyPr wrap="square">
            <a:spAutoFit/>
          </a:bodyPr>
          <a:lstStyle/>
          <a:p>
            <a:pPr marL="285750" indent="-285750" algn="just">
              <a:buFont typeface="Wingdings" panose="05000000000000000000" pitchFamily="2" charset="2"/>
              <a:buChar char="ü"/>
            </a:pPr>
            <a:r>
              <a:rPr lang="es-MX" sz="2000" dirty="0"/>
              <a:t>Garantizar el suministro de información requerido para el análisis según lo definido por el Sistema Nacional de Información y el Observatorio de Cáncer.</a:t>
            </a:r>
          </a:p>
          <a:p>
            <a:pPr marL="285750" indent="-285750" algn="just">
              <a:buFont typeface="Wingdings" panose="05000000000000000000" pitchFamily="2" charset="2"/>
              <a:buChar char="ü"/>
            </a:pPr>
            <a:r>
              <a:rPr lang="es-MX" sz="2000" dirty="0"/>
              <a:t>Implementar la metodología para la evaluación y seguimiento de los servicios oncológicos.</a:t>
            </a:r>
          </a:p>
          <a:p>
            <a:pPr marL="285750" indent="-285750" algn="just">
              <a:buFont typeface="Wingdings" panose="05000000000000000000" pitchFamily="2" charset="2"/>
              <a:buChar char="ü"/>
            </a:pPr>
            <a:r>
              <a:rPr lang="es-MX" sz="2000" dirty="0"/>
              <a:t>Implementar la metodología definida para el sistema de evaluación y vigilancia de la tecnología biomédica en las instituciones prestadoras de servicios oncológicos. </a:t>
            </a:r>
          </a:p>
        </p:txBody>
      </p:sp>
      <p:pic>
        <p:nvPicPr>
          <p:cNvPr id="5" name="Imagen 4">
            <a:extLst>
              <a:ext uri="{FF2B5EF4-FFF2-40B4-BE49-F238E27FC236}">
                <a16:creationId xmlns:a16="http://schemas.microsoft.com/office/drawing/2014/main" id="{540A3BCB-6CB7-42FB-B62F-63BEA22F94E6}"/>
              </a:ext>
            </a:extLst>
          </p:cNvPr>
          <p:cNvPicPr>
            <a:picLocks noChangeAspect="1"/>
          </p:cNvPicPr>
          <p:nvPr/>
        </p:nvPicPr>
        <p:blipFill>
          <a:blip r:embed="rId2"/>
          <a:stretch>
            <a:fillRect/>
          </a:stretch>
        </p:blipFill>
        <p:spPr>
          <a:xfrm>
            <a:off x="7292898" y="1790642"/>
            <a:ext cx="4304254" cy="4637816"/>
          </a:xfrm>
          <a:prstGeom prst="rect">
            <a:avLst/>
          </a:prstGeom>
        </p:spPr>
      </p:pic>
    </p:spTree>
    <p:extLst>
      <p:ext uri="{BB962C8B-B14F-4D97-AF65-F5344CB8AC3E}">
        <p14:creationId xmlns:p14="http://schemas.microsoft.com/office/powerpoint/2010/main" val="18885772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B9C3B48-972D-486A-B974-B8677968916B}"/>
              </a:ext>
            </a:extLst>
          </p:cNvPr>
          <p:cNvSpPr/>
          <p:nvPr/>
        </p:nvSpPr>
        <p:spPr>
          <a:xfrm>
            <a:off x="200722" y="206518"/>
            <a:ext cx="11820293" cy="1231106"/>
          </a:xfrm>
          <a:prstGeom prst="rect">
            <a:avLst/>
          </a:prstGeom>
        </p:spPr>
        <p:txBody>
          <a:bodyPr wrap="square">
            <a:spAutoFit/>
          </a:bodyPr>
          <a:lstStyle/>
          <a:p>
            <a:r>
              <a:rPr lang="es-MX" sz="4000" b="1" dirty="0">
                <a:solidFill>
                  <a:schemeClr val="accent1"/>
                </a:solidFill>
              </a:rPr>
              <a:t>Línea estratégica 5</a:t>
            </a:r>
          </a:p>
          <a:p>
            <a:r>
              <a:rPr lang="es-MX" sz="3400" b="1" dirty="0">
                <a:solidFill>
                  <a:srgbClr val="C00000"/>
                </a:solidFill>
              </a:rPr>
              <a:t>Investigación en cáncer</a:t>
            </a:r>
            <a:endParaRPr lang="es-CO" sz="3400" b="1" dirty="0">
              <a:solidFill>
                <a:srgbClr val="C00000"/>
              </a:solidFill>
            </a:endParaRPr>
          </a:p>
        </p:txBody>
      </p:sp>
      <p:sp>
        <p:nvSpPr>
          <p:cNvPr id="3" name="Rectángulo 2">
            <a:extLst>
              <a:ext uri="{FF2B5EF4-FFF2-40B4-BE49-F238E27FC236}">
                <a16:creationId xmlns:a16="http://schemas.microsoft.com/office/drawing/2014/main" id="{19603D07-2036-4574-B102-6092C507EBC0}"/>
              </a:ext>
            </a:extLst>
          </p:cNvPr>
          <p:cNvSpPr/>
          <p:nvPr/>
        </p:nvSpPr>
        <p:spPr>
          <a:xfrm>
            <a:off x="200722" y="1790642"/>
            <a:ext cx="6490009" cy="5016758"/>
          </a:xfrm>
          <a:prstGeom prst="rect">
            <a:avLst/>
          </a:prstGeom>
        </p:spPr>
        <p:txBody>
          <a:bodyPr wrap="square">
            <a:spAutoFit/>
          </a:bodyPr>
          <a:lstStyle/>
          <a:p>
            <a:pPr marL="285750" indent="-285750" algn="just">
              <a:buFont typeface="Wingdings" panose="05000000000000000000" pitchFamily="2" charset="2"/>
              <a:buChar char="ü"/>
            </a:pPr>
            <a:r>
              <a:rPr lang="es-MX" sz="2000" dirty="0"/>
              <a:t>Generar programas de educación continua y comunicación, con información actualizada sobre los diez principales cánceres y sus factores de riesgo.</a:t>
            </a:r>
          </a:p>
          <a:p>
            <a:pPr marL="285750" indent="-285750" algn="just">
              <a:buFont typeface="Wingdings" panose="05000000000000000000" pitchFamily="2" charset="2"/>
              <a:buChar char="ü"/>
            </a:pPr>
            <a:r>
              <a:rPr lang="es-MX" sz="2000" dirty="0"/>
              <a:t>Difundir información sobre los derechos y deberes de la población en relación con el control del cáncer y sus factores de riesgo.</a:t>
            </a:r>
          </a:p>
          <a:p>
            <a:pPr marL="285750" indent="-285750" algn="just">
              <a:buFont typeface="Wingdings" panose="05000000000000000000" pitchFamily="2" charset="2"/>
              <a:buChar char="ü"/>
            </a:pPr>
            <a:r>
              <a:rPr lang="es-MX" sz="2000" dirty="0"/>
              <a:t>Propagar información sobre el cáncer y sus factores de riesgo a la población general.</a:t>
            </a:r>
          </a:p>
          <a:p>
            <a:pPr marL="285750" indent="-285750" algn="just">
              <a:buFont typeface="Wingdings" panose="05000000000000000000" pitchFamily="2" charset="2"/>
              <a:buChar char="ü"/>
            </a:pPr>
            <a:r>
              <a:rPr lang="es-MX" sz="2000" dirty="0"/>
              <a:t>Monitorizar la productividad científica en cáncer y sus factores de riesgo.</a:t>
            </a:r>
          </a:p>
          <a:p>
            <a:pPr marL="285750" indent="-285750" algn="just">
              <a:buFont typeface="Wingdings" panose="05000000000000000000" pitchFamily="2" charset="2"/>
              <a:buChar char="ü"/>
            </a:pPr>
            <a:r>
              <a:rPr lang="es-MX" sz="2000" dirty="0"/>
              <a:t>Hacer uso de las Tecnologías de la información y la comunicación (TICS) para gestionar el conocimiento y la difusión de la información.</a:t>
            </a:r>
          </a:p>
          <a:p>
            <a:pPr marL="285750" indent="-285750" algn="just">
              <a:buFont typeface="Wingdings" panose="05000000000000000000" pitchFamily="2" charset="2"/>
              <a:buChar char="ü"/>
            </a:pPr>
            <a:r>
              <a:rPr lang="es-MX" sz="2000" dirty="0"/>
              <a:t>Realizar investigaciones orientadas a contar con información sobre supervivencia para los cinco canceres prioritarios.</a:t>
            </a:r>
          </a:p>
        </p:txBody>
      </p:sp>
      <p:pic>
        <p:nvPicPr>
          <p:cNvPr id="6" name="Imagen 5">
            <a:extLst>
              <a:ext uri="{FF2B5EF4-FFF2-40B4-BE49-F238E27FC236}">
                <a16:creationId xmlns:a16="http://schemas.microsoft.com/office/drawing/2014/main" id="{C1845941-4854-4CF8-837E-2ACB2D2E78B4}"/>
              </a:ext>
            </a:extLst>
          </p:cNvPr>
          <p:cNvPicPr>
            <a:picLocks noChangeAspect="1"/>
          </p:cNvPicPr>
          <p:nvPr/>
        </p:nvPicPr>
        <p:blipFill>
          <a:blip r:embed="rId2"/>
          <a:stretch>
            <a:fillRect/>
          </a:stretch>
        </p:blipFill>
        <p:spPr>
          <a:xfrm>
            <a:off x="7159083" y="1437624"/>
            <a:ext cx="4832195" cy="5146039"/>
          </a:xfrm>
          <a:prstGeom prst="rect">
            <a:avLst/>
          </a:prstGeom>
        </p:spPr>
      </p:pic>
    </p:spTree>
    <p:extLst>
      <p:ext uri="{BB962C8B-B14F-4D97-AF65-F5344CB8AC3E}">
        <p14:creationId xmlns:p14="http://schemas.microsoft.com/office/powerpoint/2010/main" val="23852278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DB8A9666-0367-4FB2-9411-EDB413CD0612}"/>
              </a:ext>
            </a:extLst>
          </p:cNvPr>
          <p:cNvSpPr/>
          <p:nvPr/>
        </p:nvSpPr>
        <p:spPr>
          <a:xfrm>
            <a:off x="446049" y="206518"/>
            <a:ext cx="11441151" cy="1323439"/>
          </a:xfrm>
          <a:prstGeom prst="rect">
            <a:avLst/>
          </a:prstGeom>
        </p:spPr>
        <p:txBody>
          <a:bodyPr wrap="square">
            <a:spAutoFit/>
          </a:bodyPr>
          <a:lstStyle/>
          <a:p>
            <a:pPr algn="ctr"/>
            <a:r>
              <a:rPr lang="es-MX" sz="4000" b="1" dirty="0">
                <a:solidFill>
                  <a:schemeClr val="accent1"/>
                </a:solidFill>
              </a:rPr>
              <a:t>Línea estratégica 6</a:t>
            </a:r>
          </a:p>
          <a:p>
            <a:pPr algn="ctr"/>
            <a:r>
              <a:rPr lang="es-MX" sz="4000" b="1" dirty="0">
                <a:solidFill>
                  <a:schemeClr val="accent1"/>
                </a:solidFill>
              </a:rPr>
              <a:t>Formación y desarrollo del talento humano</a:t>
            </a:r>
            <a:endParaRPr lang="es-CO" sz="4000" b="1" dirty="0">
              <a:solidFill>
                <a:schemeClr val="accent1"/>
              </a:solidFill>
            </a:endParaRPr>
          </a:p>
        </p:txBody>
      </p:sp>
      <p:sp>
        <p:nvSpPr>
          <p:cNvPr id="5" name="Rectángulo 4">
            <a:extLst>
              <a:ext uri="{FF2B5EF4-FFF2-40B4-BE49-F238E27FC236}">
                <a16:creationId xmlns:a16="http://schemas.microsoft.com/office/drawing/2014/main" id="{F93D1DCA-A087-49AB-A395-DB879829EB32}"/>
              </a:ext>
            </a:extLst>
          </p:cNvPr>
          <p:cNvSpPr/>
          <p:nvPr/>
        </p:nvSpPr>
        <p:spPr>
          <a:xfrm>
            <a:off x="574700" y="5328042"/>
            <a:ext cx="11195824" cy="769441"/>
          </a:xfrm>
          <a:prstGeom prst="rect">
            <a:avLst/>
          </a:prstGeom>
        </p:spPr>
        <p:txBody>
          <a:bodyPr wrap="square">
            <a:spAutoFit/>
          </a:bodyPr>
          <a:lstStyle/>
          <a:p>
            <a:pPr algn="ctr"/>
            <a:r>
              <a:rPr lang="es-MX" sz="4400" b="1" dirty="0">
                <a:solidFill>
                  <a:schemeClr val="accent1"/>
                </a:solidFill>
                <a:latin typeface="French Script MT" panose="03020402040607040605" pitchFamily="66" charset="0"/>
              </a:rPr>
              <a:t>T</a:t>
            </a:r>
            <a:r>
              <a:rPr lang="es-MX" sz="4400" dirty="0">
                <a:latin typeface="French Script MT" panose="03020402040607040605" pitchFamily="66" charset="0"/>
              </a:rPr>
              <a:t>odo lo que puede ser imaginado es </a:t>
            </a:r>
            <a:r>
              <a:rPr lang="es-MX" sz="4400" b="1" dirty="0">
                <a:solidFill>
                  <a:srgbClr val="7030A0"/>
                </a:solidFill>
                <a:latin typeface="French Script MT" panose="03020402040607040605" pitchFamily="66" charset="0"/>
              </a:rPr>
              <a:t>real</a:t>
            </a:r>
            <a:r>
              <a:rPr lang="es-MX" sz="4400" dirty="0">
                <a:latin typeface="French Script MT" panose="03020402040607040605" pitchFamily="66" charset="0"/>
              </a:rPr>
              <a:t>. </a:t>
            </a:r>
            <a:endParaRPr lang="es-CO" sz="4400" dirty="0">
              <a:latin typeface="French Script MT" panose="03020402040607040605" pitchFamily="66" charset="0"/>
            </a:endParaRPr>
          </a:p>
        </p:txBody>
      </p:sp>
      <p:pic>
        <p:nvPicPr>
          <p:cNvPr id="3" name="Imagen 2">
            <a:extLst>
              <a:ext uri="{FF2B5EF4-FFF2-40B4-BE49-F238E27FC236}">
                <a16:creationId xmlns:a16="http://schemas.microsoft.com/office/drawing/2014/main" id="{E757AC25-884E-4A1A-9AFF-16B584D807ED}"/>
              </a:ext>
            </a:extLst>
          </p:cNvPr>
          <p:cNvPicPr>
            <a:picLocks noChangeAspect="1"/>
          </p:cNvPicPr>
          <p:nvPr/>
        </p:nvPicPr>
        <p:blipFill>
          <a:blip r:embed="rId2"/>
          <a:stretch>
            <a:fillRect/>
          </a:stretch>
        </p:blipFill>
        <p:spPr>
          <a:xfrm>
            <a:off x="3159860" y="1529957"/>
            <a:ext cx="6363281" cy="3517280"/>
          </a:xfrm>
          <a:prstGeom prst="rect">
            <a:avLst/>
          </a:prstGeom>
        </p:spPr>
      </p:pic>
    </p:spTree>
    <p:extLst>
      <p:ext uri="{BB962C8B-B14F-4D97-AF65-F5344CB8AC3E}">
        <p14:creationId xmlns:p14="http://schemas.microsoft.com/office/powerpoint/2010/main" val="242422092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B9C3B48-972D-486A-B974-B8677968916B}"/>
              </a:ext>
            </a:extLst>
          </p:cNvPr>
          <p:cNvSpPr/>
          <p:nvPr/>
        </p:nvSpPr>
        <p:spPr>
          <a:xfrm>
            <a:off x="200722" y="206518"/>
            <a:ext cx="11820293" cy="1231106"/>
          </a:xfrm>
          <a:prstGeom prst="rect">
            <a:avLst/>
          </a:prstGeom>
        </p:spPr>
        <p:txBody>
          <a:bodyPr wrap="square">
            <a:spAutoFit/>
          </a:bodyPr>
          <a:lstStyle/>
          <a:p>
            <a:r>
              <a:rPr lang="es-MX" sz="4000" b="1" dirty="0">
                <a:solidFill>
                  <a:schemeClr val="accent1"/>
                </a:solidFill>
              </a:rPr>
              <a:t>Línea estratégica 6</a:t>
            </a:r>
          </a:p>
          <a:p>
            <a:r>
              <a:rPr lang="es-MX" sz="3400" b="1" dirty="0">
                <a:solidFill>
                  <a:srgbClr val="C00000"/>
                </a:solidFill>
              </a:rPr>
              <a:t>Formación básica y continua del talento humano en oncología</a:t>
            </a:r>
            <a:endParaRPr lang="es-CO" sz="3400" b="1" dirty="0">
              <a:solidFill>
                <a:srgbClr val="C00000"/>
              </a:solidFill>
            </a:endParaRPr>
          </a:p>
        </p:txBody>
      </p:sp>
      <p:sp>
        <p:nvSpPr>
          <p:cNvPr id="3" name="Rectángulo 2">
            <a:extLst>
              <a:ext uri="{FF2B5EF4-FFF2-40B4-BE49-F238E27FC236}">
                <a16:creationId xmlns:a16="http://schemas.microsoft.com/office/drawing/2014/main" id="{19603D07-2036-4574-B102-6092C507EBC0}"/>
              </a:ext>
            </a:extLst>
          </p:cNvPr>
          <p:cNvSpPr/>
          <p:nvPr/>
        </p:nvSpPr>
        <p:spPr>
          <a:xfrm>
            <a:off x="200722" y="1790642"/>
            <a:ext cx="6490009" cy="4708981"/>
          </a:xfrm>
          <a:prstGeom prst="rect">
            <a:avLst/>
          </a:prstGeom>
        </p:spPr>
        <p:txBody>
          <a:bodyPr wrap="square">
            <a:spAutoFit/>
          </a:bodyPr>
          <a:lstStyle/>
          <a:p>
            <a:pPr marL="285750" indent="-285750" algn="just">
              <a:buFont typeface="Wingdings" panose="05000000000000000000" pitchFamily="2" charset="2"/>
              <a:buChar char="ü"/>
            </a:pPr>
            <a:r>
              <a:rPr lang="es-MX" sz="2000" dirty="0"/>
              <a:t>Garantizar el desarrollo de convenios docencia - servicio que favorezcan el logro de competencias del talento humano en salud en formación, para la atención integral del cáncer.</a:t>
            </a:r>
          </a:p>
          <a:p>
            <a:pPr marL="285750" indent="-285750" algn="just">
              <a:buFont typeface="Wingdings" panose="05000000000000000000" pitchFamily="2" charset="2"/>
              <a:buChar char="ü"/>
            </a:pPr>
            <a:r>
              <a:rPr lang="es-MX" sz="2000" dirty="0"/>
              <a:t>Desarrollar estrategias de formación continua para el fortalecimiento del talento humano en salud, en la aplicación y uso de la telemedicina para oncología a fi n de mejorar el acceso a los servicios en lugares apartados del país.</a:t>
            </a:r>
          </a:p>
          <a:p>
            <a:pPr marL="285750" indent="-285750" algn="just">
              <a:buFont typeface="Wingdings" panose="05000000000000000000" pitchFamily="2" charset="2"/>
              <a:buChar char="ü"/>
            </a:pPr>
            <a:r>
              <a:rPr lang="es-MX" sz="2000" dirty="0"/>
              <a:t>Desarrollar estrategias de educación continua para el fortalecimiento de competencias en prevención, detección, tratamiento y rehabilitación.</a:t>
            </a:r>
          </a:p>
          <a:p>
            <a:pPr marL="285750" indent="-285750" algn="just">
              <a:buFont typeface="Wingdings" panose="05000000000000000000" pitchFamily="2" charset="2"/>
              <a:buChar char="ü"/>
            </a:pPr>
            <a:r>
              <a:rPr lang="es-MX" sz="2000" dirty="0"/>
              <a:t>Utilizar tecnologías de enseñanza a distancia para la educación permanente y actualización de los equipos de la red básica por medio de Telemedicina.</a:t>
            </a:r>
          </a:p>
        </p:txBody>
      </p:sp>
      <p:pic>
        <p:nvPicPr>
          <p:cNvPr id="4" name="Imagen 3">
            <a:extLst>
              <a:ext uri="{FF2B5EF4-FFF2-40B4-BE49-F238E27FC236}">
                <a16:creationId xmlns:a16="http://schemas.microsoft.com/office/drawing/2014/main" id="{553FFD45-F49A-4CB1-91D2-6ECA328709BC}"/>
              </a:ext>
            </a:extLst>
          </p:cNvPr>
          <p:cNvPicPr>
            <a:picLocks noChangeAspect="1"/>
          </p:cNvPicPr>
          <p:nvPr/>
        </p:nvPicPr>
        <p:blipFill>
          <a:blip r:embed="rId2"/>
          <a:stretch>
            <a:fillRect/>
          </a:stretch>
        </p:blipFill>
        <p:spPr>
          <a:xfrm>
            <a:off x="7264089" y="2149019"/>
            <a:ext cx="4332249" cy="3671918"/>
          </a:xfrm>
          <a:prstGeom prst="rect">
            <a:avLst/>
          </a:prstGeom>
        </p:spPr>
      </p:pic>
    </p:spTree>
    <p:extLst>
      <p:ext uri="{BB962C8B-B14F-4D97-AF65-F5344CB8AC3E}">
        <p14:creationId xmlns:p14="http://schemas.microsoft.com/office/powerpoint/2010/main" val="305915596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0B9C3B48-972D-486A-B974-B8677968916B}"/>
              </a:ext>
            </a:extLst>
          </p:cNvPr>
          <p:cNvSpPr/>
          <p:nvPr/>
        </p:nvSpPr>
        <p:spPr>
          <a:xfrm>
            <a:off x="200722" y="206518"/>
            <a:ext cx="11820293" cy="1231106"/>
          </a:xfrm>
          <a:prstGeom prst="rect">
            <a:avLst/>
          </a:prstGeom>
        </p:spPr>
        <p:txBody>
          <a:bodyPr wrap="square">
            <a:spAutoFit/>
          </a:bodyPr>
          <a:lstStyle/>
          <a:p>
            <a:r>
              <a:rPr lang="es-MX" sz="4000" b="1" dirty="0">
                <a:solidFill>
                  <a:schemeClr val="accent1"/>
                </a:solidFill>
              </a:rPr>
              <a:t>Línea estratégica 6</a:t>
            </a:r>
          </a:p>
          <a:p>
            <a:r>
              <a:rPr lang="es-MX" sz="3400" b="1" dirty="0">
                <a:solidFill>
                  <a:srgbClr val="C00000"/>
                </a:solidFill>
              </a:rPr>
              <a:t>Bienestar y desarrollo del talento humano en oncología</a:t>
            </a:r>
            <a:endParaRPr lang="es-CO" sz="3400" b="1" dirty="0">
              <a:solidFill>
                <a:srgbClr val="C00000"/>
              </a:solidFill>
            </a:endParaRPr>
          </a:p>
        </p:txBody>
      </p:sp>
      <p:sp>
        <p:nvSpPr>
          <p:cNvPr id="3" name="Rectángulo 2">
            <a:extLst>
              <a:ext uri="{FF2B5EF4-FFF2-40B4-BE49-F238E27FC236}">
                <a16:creationId xmlns:a16="http://schemas.microsoft.com/office/drawing/2014/main" id="{19603D07-2036-4574-B102-6092C507EBC0}"/>
              </a:ext>
            </a:extLst>
          </p:cNvPr>
          <p:cNvSpPr/>
          <p:nvPr/>
        </p:nvSpPr>
        <p:spPr>
          <a:xfrm>
            <a:off x="356839" y="2437412"/>
            <a:ext cx="6490009" cy="2862322"/>
          </a:xfrm>
          <a:prstGeom prst="rect">
            <a:avLst/>
          </a:prstGeom>
        </p:spPr>
        <p:txBody>
          <a:bodyPr wrap="square">
            <a:spAutoFit/>
          </a:bodyPr>
          <a:lstStyle/>
          <a:p>
            <a:pPr marL="285750" indent="-285750" algn="just">
              <a:buFont typeface="Wingdings" panose="05000000000000000000" pitchFamily="2" charset="2"/>
              <a:buChar char="ü"/>
            </a:pPr>
            <a:r>
              <a:rPr lang="es-MX" sz="2000" dirty="0"/>
              <a:t>Diseñar estrategias para el soporte psicosocial del talento humano que atiende el paciente con cáncer, a fin de garantizar mejores condiciones laborales y calidad de vida del talento humano que brinda la atención.</a:t>
            </a:r>
          </a:p>
          <a:p>
            <a:pPr algn="just"/>
            <a:endParaRPr lang="es-MX" sz="2000" dirty="0"/>
          </a:p>
          <a:p>
            <a:pPr marL="285750" indent="-285750" algn="just">
              <a:buFont typeface="Wingdings" panose="05000000000000000000" pitchFamily="2" charset="2"/>
              <a:buChar char="ü"/>
            </a:pPr>
            <a:r>
              <a:rPr lang="es-MX" sz="2000" dirty="0"/>
              <a:t>Capacitar para el desarrollo de competencias del recurso humano de medicina y enfermería en aplicación y uso de la telemedicina para oncología, a fin de mejorar el acceso a los servicios en lugares apartados del país.</a:t>
            </a:r>
          </a:p>
        </p:txBody>
      </p:sp>
      <p:pic>
        <p:nvPicPr>
          <p:cNvPr id="5" name="Imagen 4">
            <a:extLst>
              <a:ext uri="{FF2B5EF4-FFF2-40B4-BE49-F238E27FC236}">
                <a16:creationId xmlns:a16="http://schemas.microsoft.com/office/drawing/2014/main" id="{8AD2E98C-8F55-4F21-8C4C-080F39DFE2E2}"/>
              </a:ext>
            </a:extLst>
          </p:cNvPr>
          <p:cNvPicPr>
            <a:picLocks noChangeAspect="1"/>
          </p:cNvPicPr>
          <p:nvPr/>
        </p:nvPicPr>
        <p:blipFill>
          <a:blip r:embed="rId2"/>
          <a:stretch>
            <a:fillRect/>
          </a:stretch>
        </p:blipFill>
        <p:spPr>
          <a:xfrm>
            <a:off x="7047571" y="1896898"/>
            <a:ext cx="4787590" cy="3943350"/>
          </a:xfrm>
          <a:prstGeom prst="rect">
            <a:avLst/>
          </a:prstGeom>
        </p:spPr>
      </p:pic>
    </p:spTree>
    <p:extLst>
      <p:ext uri="{BB962C8B-B14F-4D97-AF65-F5344CB8AC3E}">
        <p14:creationId xmlns:p14="http://schemas.microsoft.com/office/powerpoint/2010/main" val="37335735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5">
            <a:extLst>
              <a:ext uri="{FF2B5EF4-FFF2-40B4-BE49-F238E27FC236}">
                <a16:creationId xmlns:a16="http://schemas.microsoft.com/office/drawing/2014/main" id="{37130164-0C26-46C7-BEE3-9E0EB4EB80C3}"/>
              </a:ext>
            </a:extLst>
          </p:cNvPr>
          <p:cNvSpPr txBox="1"/>
          <p:nvPr/>
        </p:nvSpPr>
        <p:spPr>
          <a:xfrm>
            <a:off x="473678" y="1983325"/>
            <a:ext cx="11244644" cy="3734997"/>
          </a:xfrm>
          <a:prstGeom prst="rect">
            <a:avLst/>
          </a:prstGeom>
          <a:solidFill>
            <a:schemeClr val="accent2">
              <a:lumMod val="20000"/>
              <a:lumOff val="80000"/>
            </a:schemeClr>
          </a:solidFill>
        </p:spPr>
        <p:txBody>
          <a:bodyPr vert="horz" wrap="square" lIns="0" tIns="13335" rIns="0" bIns="0" rtlCol="0">
            <a:spAutoFit/>
          </a:bodyPr>
          <a:lstStyle/>
          <a:p>
            <a:pPr marL="469900" marR="206375" indent="-457200" algn="just">
              <a:lnSpc>
                <a:spcPct val="100000"/>
              </a:lnSpc>
              <a:spcBef>
                <a:spcPts val="105"/>
              </a:spcBef>
              <a:buAutoNum type="arabicPeriod"/>
              <a:tabLst>
                <a:tab pos="469265" algn="l"/>
                <a:tab pos="469900" algn="l"/>
              </a:tabLst>
            </a:pPr>
            <a:r>
              <a:rPr sz="2000" spc="-170" dirty="0">
                <a:cs typeface="Arial"/>
              </a:rPr>
              <a:t>El </a:t>
            </a:r>
            <a:r>
              <a:rPr sz="2000" spc="-105" dirty="0">
                <a:cs typeface="Arial"/>
              </a:rPr>
              <a:t>cáncer </a:t>
            </a:r>
            <a:r>
              <a:rPr sz="2000" spc="-20" dirty="0">
                <a:cs typeface="Arial"/>
              </a:rPr>
              <a:t>infantil </a:t>
            </a:r>
            <a:r>
              <a:rPr sz="2000" spc="-170" dirty="0">
                <a:cs typeface="Arial"/>
              </a:rPr>
              <a:t>se </a:t>
            </a:r>
            <a:r>
              <a:rPr sz="2000" spc="-95" dirty="0">
                <a:cs typeface="Arial"/>
              </a:rPr>
              <a:t>debe </a:t>
            </a:r>
            <a:r>
              <a:rPr sz="2000" spc="-80" dirty="0">
                <a:cs typeface="Arial"/>
              </a:rPr>
              <a:t>reconocer </a:t>
            </a:r>
            <a:r>
              <a:rPr sz="2000" spc="-90" dirty="0">
                <a:cs typeface="Arial"/>
              </a:rPr>
              <a:t>como </a:t>
            </a:r>
            <a:r>
              <a:rPr sz="2000" spc="-65" dirty="0">
                <a:cs typeface="Arial"/>
              </a:rPr>
              <a:t>un </a:t>
            </a:r>
            <a:r>
              <a:rPr sz="2000" spc="-70" dirty="0">
                <a:cs typeface="Arial"/>
              </a:rPr>
              <a:t>problema </a:t>
            </a:r>
            <a:r>
              <a:rPr sz="2000" spc="-100" dirty="0">
                <a:cs typeface="Arial"/>
              </a:rPr>
              <a:t>social </a:t>
            </a:r>
            <a:r>
              <a:rPr sz="2000" spc="-70" dirty="0">
                <a:cs typeface="Arial"/>
              </a:rPr>
              <a:t>al </a:t>
            </a:r>
            <a:r>
              <a:rPr sz="2000" spc="-85" dirty="0">
                <a:cs typeface="Arial"/>
              </a:rPr>
              <a:t>guardar  </a:t>
            </a:r>
            <a:r>
              <a:rPr sz="2000" spc="-65" dirty="0">
                <a:cs typeface="Arial"/>
              </a:rPr>
              <a:t>relación </a:t>
            </a:r>
            <a:r>
              <a:rPr sz="2000" spc="-100" dirty="0">
                <a:cs typeface="Arial"/>
              </a:rPr>
              <a:t>con </a:t>
            </a:r>
            <a:r>
              <a:rPr sz="2000" spc="-50" dirty="0">
                <a:cs typeface="Arial"/>
              </a:rPr>
              <a:t>el </a:t>
            </a:r>
            <a:r>
              <a:rPr sz="2000" spc="-40" dirty="0">
                <a:cs typeface="Arial"/>
              </a:rPr>
              <a:t>entorno político </a:t>
            </a:r>
            <a:r>
              <a:rPr sz="2000" spc="-95" dirty="0">
                <a:cs typeface="Arial"/>
              </a:rPr>
              <a:t>y </a:t>
            </a:r>
            <a:r>
              <a:rPr sz="2000" spc="-90" dirty="0">
                <a:cs typeface="Arial"/>
              </a:rPr>
              <a:t>económico, </a:t>
            </a:r>
            <a:r>
              <a:rPr sz="2000" spc="-155" dirty="0">
                <a:cs typeface="Arial"/>
              </a:rPr>
              <a:t>así </a:t>
            </a:r>
            <a:r>
              <a:rPr sz="2000" spc="-90" dirty="0">
                <a:cs typeface="Arial"/>
              </a:rPr>
              <a:t>como </a:t>
            </a:r>
            <a:r>
              <a:rPr sz="2000" spc="-35" dirty="0">
                <a:cs typeface="Arial"/>
              </a:rPr>
              <a:t>por </a:t>
            </a:r>
            <a:r>
              <a:rPr sz="2000" spc="-75" dirty="0">
                <a:cs typeface="Arial"/>
              </a:rPr>
              <a:t>factores  </a:t>
            </a:r>
            <a:r>
              <a:rPr sz="2000" spc="-114" dirty="0">
                <a:cs typeface="Arial"/>
              </a:rPr>
              <a:t>sociales </a:t>
            </a:r>
            <a:r>
              <a:rPr sz="2000" spc="-75" dirty="0">
                <a:cs typeface="Arial"/>
              </a:rPr>
              <a:t>macroestructurales, </a:t>
            </a:r>
            <a:r>
              <a:rPr sz="2000" spc="-80" dirty="0">
                <a:cs typeface="Arial"/>
              </a:rPr>
              <a:t>que </a:t>
            </a:r>
            <a:r>
              <a:rPr sz="2000" spc="-75" dirty="0">
                <a:cs typeface="Arial"/>
              </a:rPr>
              <a:t>transcienden </a:t>
            </a:r>
            <a:r>
              <a:rPr sz="2000" spc="-20" dirty="0">
                <a:cs typeface="Arial"/>
              </a:rPr>
              <a:t>lo</a:t>
            </a:r>
            <a:r>
              <a:rPr sz="2000" spc="-145" dirty="0">
                <a:cs typeface="Arial"/>
              </a:rPr>
              <a:t> </a:t>
            </a:r>
            <a:r>
              <a:rPr sz="2000" spc="-75" dirty="0">
                <a:cs typeface="Arial"/>
              </a:rPr>
              <a:t>médico.</a:t>
            </a:r>
            <a:endParaRPr sz="2000" dirty="0">
              <a:cs typeface="Arial"/>
            </a:endParaRPr>
          </a:p>
          <a:p>
            <a:pPr algn="just">
              <a:lnSpc>
                <a:spcPct val="100000"/>
              </a:lnSpc>
              <a:spcBef>
                <a:spcPts val="40"/>
              </a:spcBef>
              <a:buFont typeface="Arial"/>
              <a:buAutoNum type="arabicPeriod"/>
            </a:pPr>
            <a:endParaRPr sz="2050" dirty="0">
              <a:cs typeface="Times New Roman"/>
            </a:endParaRPr>
          </a:p>
          <a:p>
            <a:pPr marL="469900" marR="5080" indent="-457200" algn="just">
              <a:lnSpc>
                <a:spcPct val="100000"/>
              </a:lnSpc>
              <a:buAutoNum type="arabicPeriod"/>
              <a:tabLst>
                <a:tab pos="469265" algn="l"/>
                <a:tab pos="469900" algn="l"/>
              </a:tabLst>
            </a:pPr>
            <a:r>
              <a:rPr sz="2000" spc="-215" dirty="0">
                <a:cs typeface="Arial"/>
              </a:rPr>
              <a:t>La </a:t>
            </a:r>
            <a:r>
              <a:rPr sz="2000" spc="-75" dirty="0">
                <a:cs typeface="Arial"/>
              </a:rPr>
              <a:t>reducción </a:t>
            </a:r>
            <a:r>
              <a:rPr sz="2000" spc="-90" dirty="0">
                <a:cs typeface="Arial"/>
              </a:rPr>
              <a:t>de </a:t>
            </a:r>
            <a:r>
              <a:rPr sz="2000" spc="-70" dirty="0">
                <a:cs typeface="Arial"/>
              </a:rPr>
              <a:t>la </a:t>
            </a:r>
            <a:r>
              <a:rPr sz="2000" spc="-45" dirty="0">
                <a:cs typeface="Arial"/>
              </a:rPr>
              <a:t>mortalidad </a:t>
            </a:r>
            <a:r>
              <a:rPr sz="2000" spc="-35" dirty="0">
                <a:cs typeface="Arial"/>
              </a:rPr>
              <a:t>por </a:t>
            </a:r>
            <a:r>
              <a:rPr sz="2000" spc="-105" dirty="0">
                <a:cs typeface="Arial"/>
              </a:rPr>
              <a:t>cáncer </a:t>
            </a:r>
            <a:r>
              <a:rPr sz="2000" spc="-20" dirty="0">
                <a:cs typeface="Arial"/>
              </a:rPr>
              <a:t>infantil </a:t>
            </a:r>
            <a:r>
              <a:rPr sz="2000" spc="-170" dirty="0">
                <a:cs typeface="Arial"/>
              </a:rPr>
              <a:t>es </a:t>
            </a:r>
            <a:r>
              <a:rPr sz="2000" spc="-65" dirty="0">
                <a:cs typeface="Arial"/>
              </a:rPr>
              <a:t>dependiente </a:t>
            </a:r>
            <a:r>
              <a:rPr sz="2000" spc="-90" dirty="0">
                <a:cs typeface="Arial"/>
              </a:rPr>
              <a:t>de </a:t>
            </a:r>
            <a:r>
              <a:rPr sz="2000" spc="-75" dirty="0">
                <a:cs typeface="Arial"/>
              </a:rPr>
              <a:t>la  </a:t>
            </a:r>
            <a:r>
              <a:rPr sz="2000" spc="-50" dirty="0">
                <a:cs typeface="Arial"/>
              </a:rPr>
              <a:t>definición </a:t>
            </a:r>
            <a:r>
              <a:rPr sz="2000" spc="-90" dirty="0">
                <a:cs typeface="Arial"/>
              </a:rPr>
              <a:t>de </a:t>
            </a:r>
            <a:r>
              <a:rPr sz="2000" spc="-70" dirty="0">
                <a:cs typeface="Arial"/>
              </a:rPr>
              <a:t>políticas contundentes, </a:t>
            </a:r>
            <a:r>
              <a:rPr sz="2000" spc="-100" dirty="0">
                <a:cs typeface="Arial"/>
              </a:rPr>
              <a:t>para </a:t>
            </a:r>
            <a:r>
              <a:rPr sz="2000" spc="-50" dirty="0">
                <a:cs typeface="Arial"/>
              </a:rPr>
              <a:t>el </a:t>
            </a:r>
            <a:r>
              <a:rPr sz="2000" spc="-35" dirty="0">
                <a:cs typeface="Arial"/>
              </a:rPr>
              <a:t>control </a:t>
            </a:r>
            <a:r>
              <a:rPr sz="2000" spc="-90" dirty="0">
                <a:cs typeface="Arial"/>
              </a:rPr>
              <a:t>de </a:t>
            </a:r>
            <a:r>
              <a:rPr sz="2000" spc="-75" dirty="0">
                <a:cs typeface="Arial"/>
              </a:rPr>
              <a:t>factores </a:t>
            </a:r>
            <a:r>
              <a:rPr sz="2000" spc="-90" dirty="0">
                <a:cs typeface="Arial"/>
              </a:rPr>
              <a:t>de</a:t>
            </a:r>
            <a:r>
              <a:rPr sz="2000" spc="-415" dirty="0">
                <a:cs typeface="Arial"/>
              </a:rPr>
              <a:t> </a:t>
            </a:r>
            <a:r>
              <a:rPr sz="2000" spc="-95" dirty="0">
                <a:cs typeface="Arial"/>
              </a:rPr>
              <a:t>riesgo,  </a:t>
            </a:r>
            <a:r>
              <a:rPr sz="2000" spc="-70" dirty="0">
                <a:cs typeface="Arial"/>
              </a:rPr>
              <a:t>la detección temprana, la </a:t>
            </a:r>
            <a:r>
              <a:rPr sz="2000" spc="-95" dirty="0">
                <a:cs typeface="Arial"/>
              </a:rPr>
              <a:t>organización </a:t>
            </a:r>
            <a:r>
              <a:rPr sz="2000" spc="-90" dirty="0">
                <a:cs typeface="Arial"/>
              </a:rPr>
              <a:t>de los servicios de salud; </a:t>
            </a:r>
            <a:r>
              <a:rPr sz="2000" spc="-254" dirty="0">
                <a:cs typeface="Arial"/>
              </a:rPr>
              <a:t>IPS </a:t>
            </a:r>
            <a:r>
              <a:rPr sz="2000" spc="-90" dirty="0">
                <a:cs typeface="Arial"/>
              </a:rPr>
              <a:t>con  </a:t>
            </a:r>
            <a:r>
              <a:rPr sz="2000" spc="-114" dirty="0">
                <a:cs typeface="Arial"/>
              </a:rPr>
              <a:t>adecuada </a:t>
            </a:r>
            <a:r>
              <a:rPr sz="2000" spc="-50" dirty="0">
                <a:cs typeface="Arial"/>
              </a:rPr>
              <a:t>infraestructura </a:t>
            </a:r>
            <a:r>
              <a:rPr sz="2000" spc="-95" dirty="0">
                <a:cs typeface="Arial"/>
              </a:rPr>
              <a:t>y </a:t>
            </a:r>
            <a:r>
              <a:rPr sz="2000" spc="-80" dirty="0">
                <a:cs typeface="Arial"/>
              </a:rPr>
              <a:t>tecnología </a:t>
            </a:r>
            <a:r>
              <a:rPr sz="2000" spc="-90" dirty="0">
                <a:cs typeface="Arial"/>
              </a:rPr>
              <a:t>de </a:t>
            </a:r>
            <a:r>
              <a:rPr sz="2000" spc="-55" dirty="0">
                <a:cs typeface="Arial"/>
              </a:rPr>
              <a:t>alta </a:t>
            </a:r>
            <a:r>
              <a:rPr sz="2000" spc="-65" dirty="0">
                <a:cs typeface="Arial"/>
              </a:rPr>
              <a:t>complejidad; </a:t>
            </a:r>
            <a:r>
              <a:rPr sz="2000" spc="-35" dirty="0">
                <a:cs typeface="Arial"/>
              </a:rPr>
              <a:t>control </a:t>
            </a:r>
            <a:r>
              <a:rPr sz="2000" spc="-155" dirty="0">
                <a:cs typeface="Arial"/>
              </a:rPr>
              <a:t>a </a:t>
            </a:r>
            <a:r>
              <a:rPr sz="2000" spc="-120" dirty="0">
                <a:cs typeface="Arial"/>
              </a:rPr>
              <a:t>las  </a:t>
            </a:r>
            <a:r>
              <a:rPr sz="2000" spc="-275" dirty="0">
                <a:cs typeface="Arial"/>
              </a:rPr>
              <a:t>EAPB </a:t>
            </a:r>
            <a:r>
              <a:rPr sz="2000" spc="-120" dirty="0">
                <a:cs typeface="Arial"/>
              </a:rPr>
              <a:t>e </a:t>
            </a:r>
            <a:r>
              <a:rPr sz="2000" spc="-254" dirty="0">
                <a:cs typeface="Arial"/>
              </a:rPr>
              <a:t>IPS </a:t>
            </a:r>
            <a:r>
              <a:rPr sz="2000" spc="-100" dirty="0">
                <a:cs typeface="Arial"/>
              </a:rPr>
              <a:t>para </a:t>
            </a:r>
            <a:r>
              <a:rPr sz="2000" spc="-85" dirty="0">
                <a:cs typeface="Arial"/>
              </a:rPr>
              <a:t>garantizar </a:t>
            </a:r>
            <a:r>
              <a:rPr sz="2000" spc="-70" dirty="0">
                <a:cs typeface="Arial"/>
              </a:rPr>
              <a:t>la </a:t>
            </a:r>
            <a:r>
              <a:rPr sz="2000" spc="-85" dirty="0">
                <a:cs typeface="Arial"/>
              </a:rPr>
              <a:t>calidad </a:t>
            </a:r>
            <a:r>
              <a:rPr sz="2000" spc="-90" dirty="0">
                <a:cs typeface="Arial"/>
              </a:rPr>
              <a:t>de </a:t>
            </a:r>
            <a:r>
              <a:rPr sz="2000" spc="-70" dirty="0">
                <a:cs typeface="Arial"/>
              </a:rPr>
              <a:t>la </a:t>
            </a:r>
            <a:r>
              <a:rPr sz="2000" spc="-60" dirty="0">
                <a:cs typeface="Arial"/>
              </a:rPr>
              <a:t>red </a:t>
            </a:r>
            <a:r>
              <a:rPr sz="2000" spc="-75" dirty="0">
                <a:cs typeface="Arial"/>
              </a:rPr>
              <a:t>prestadora, </a:t>
            </a:r>
            <a:r>
              <a:rPr sz="2000" spc="-95" dirty="0">
                <a:cs typeface="Arial"/>
              </a:rPr>
              <a:t>y </a:t>
            </a:r>
            <a:r>
              <a:rPr sz="2000" spc="-70" dirty="0">
                <a:cs typeface="Arial"/>
              </a:rPr>
              <a:t>la  </a:t>
            </a:r>
            <a:r>
              <a:rPr sz="2000" spc="-55" dirty="0">
                <a:cs typeface="Arial"/>
              </a:rPr>
              <a:t>disponibilidad </a:t>
            </a:r>
            <a:r>
              <a:rPr sz="2000" spc="-90" dirty="0">
                <a:cs typeface="Arial"/>
              </a:rPr>
              <a:t>de servicios de apoyo</a:t>
            </a:r>
            <a:r>
              <a:rPr sz="2000" spc="-265" dirty="0">
                <a:cs typeface="Arial"/>
              </a:rPr>
              <a:t> </a:t>
            </a:r>
            <a:r>
              <a:rPr sz="2000" spc="-95" dirty="0">
                <a:cs typeface="Arial"/>
              </a:rPr>
              <a:t>social.</a:t>
            </a:r>
            <a:endParaRPr sz="2000" dirty="0">
              <a:cs typeface="Arial"/>
            </a:endParaRPr>
          </a:p>
          <a:p>
            <a:pPr algn="just">
              <a:lnSpc>
                <a:spcPct val="100000"/>
              </a:lnSpc>
              <a:spcBef>
                <a:spcPts val="50"/>
              </a:spcBef>
              <a:buFont typeface="Arial"/>
              <a:buAutoNum type="arabicPeriod"/>
            </a:pPr>
            <a:endParaRPr sz="2050" dirty="0">
              <a:cs typeface="Times New Roman"/>
            </a:endParaRPr>
          </a:p>
          <a:p>
            <a:pPr marL="469900" marR="253365" indent="-457200" algn="just">
              <a:lnSpc>
                <a:spcPct val="100000"/>
              </a:lnSpc>
              <a:buAutoNum type="arabicPeriod"/>
              <a:tabLst>
                <a:tab pos="469265" algn="l"/>
                <a:tab pos="469900" algn="l"/>
              </a:tabLst>
            </a:pPr>
            <a:r>
              <a:rPr sz="2000" spc="-215" dirty="0">
                <a:cs typeface="Arial"/>
              </a:rPr>
              <a:t>La </a:t>
            </a:r>
            <a:r>
              <a:rPr sz="2000" spc="-75" dirty="0">
                <a:cs typeface="Arial"/>
              </a:rPr>
              <a:t>colaboración </a:t>
            </a:r>
            <a:r>
              <a:rPr sz="2000" spc="-80" dirty="0">
                <a:cs typeface="Arial"/>
              </a:rPr>
              <a:t>armónica </a:t>
            </a:r>
            <a:r>
              <a:rPr sz="2000" spc="-40" dirty="0">
                <a:cs typeface="Arial"/>
              </a:rPr>
              <a:t>entre </a:t>
            </a:r>
            <a:r>
              <a:rPr sz="2000" spc="-90" dirty="0">
                <a:cs typeface="Arial"/>
              </a:rPr>
              <a:t>los actores </a:t>
            </a:r>
            <a:r>
              <a:rPr sz="2000" spc="-60" dirty="0">
                <a:cs typeface="Arial"/>
              </a:rPr>
              <a:t>del </a:t>
            </a:r>
            <a:r>
              <a:rPr sz="2000" spc="-105" dirty="0">
                <a:cs typeface="Arial"/>
              </a:rPr>
              <a:t>sistema </a:t>
            </a:r>
            <a:r>
              <a:rPr sz="2000" spc="-95" dirty="0">
                <a:cs typeface="Arial"/>
              </a:rPr>
              <a:t>para </a:t>
            </a:r>
            <a:r>
              <a:rPr sz="2000" spc="-70" dirty="0">
                <a:cs typeface="Arial"/>
              </a:rPr>
              <a:t>la  </a:t>
            </a:r>
            <a:r>
              <a:rPr sz="2000" spc="-60" dirty="0">
                <a:cs typeface="Arial"/>
              </a:rPr>
              <a:t>implementación </a:t>
            </a:r>
            <a:r>
              <a:rPr sz="2000" spc="-90" dirty="0">
                <a:cs typeface="Arial"/>
              </a:rPr>
              <a:t>de </a:t>
            </a:r>
            <a:r>
              <a:rPr sz="2000" spc="-120" dirty="0">
                <a:cs typeface="Arial"/>
              </a:rPr>
              <a:t>las </a:t>
            </a:r>
            <a:r>
              <a:rPr sz="2000" spc="-114" dirty="0">
                <a:cs typeface="Arial"/>
              </a:rPr>
              <a:t>acciones </a:t>
            </a:r>
            <a:r>
              <a:rPr sz="2000" spc="-75" dirty="0">
                <a:cs typeface="Arial"/>
              </a:rPr>
              <a:t>orientadas </a:t>
            </a:r>
            <a:r>
              <a:rPr sz="2000" spc="-70" dirty="0">
                <a:cs typeface="Arial"/>
              </a:rPr>
              <a:t>al </a:t>
            </a:r>
            <a:r>
              <a:rPr sz="2000" spc="-35" dirty="0">
                <a:cs typeface="Arial"/>
              </a:rPr>
              <a:t>control </a:t>
            </a:r>
            <a:r>
              <a:rPr sz="2000" spc="-60" dirty="0">
                <a:cs typeface="Arial"/>
              </a:rPr>
              <a:t>del </a:t>
            </a:r>
            <a:r>
              <a:rPr sz="2000" spc="-105" dirty="0">
                <a:cs typeface="Arial"/>
              </a:rPr>
              <a:t>cáncer</a:t>
            </a:r>
            <a:r>
              <a:rPr sz="2000" spc="-254" dirty="0">
                <a:cs typeface="Arial"/>
              </a:rPr>
              <a:t> </a:t>
            </a:r>
            <a:r>
              <a:rPr sz="2000" spc="-20" dirty="0">
                <a:cs typeface="Arial"/>
              </a:rPr>
              <a:t>infantil  </a:t>
            </a:r>
            <a:r>
              <a:rPr sz="2000" spc="-90" dirty="0">
                <a:cs typeface="Arial"/>
              </a:rPr>
              <a:t>en </a:t>
            </a:r>
            <a:r>
              <a:rPr sz="2000" spc="-95" dirty="0">
                <a:cs typeface="Arial"/>
              </a:rPr>
              <a:t>Colombia, </a:t>
            </a:r>
            <a:r>
              <a:rPr sz="2000" spc="-90" dirty="0">
                <a:cs typeface="Arial"/>
              </a:rPr>
              <a:t>en </a:t>
            </a:r>
            <a:r>
              <a:rPr sz="2000" spc="-65" dirty="0">
                <a:cs typeface="Arial"/>
              </a:rPr>
              <a:t>desarrollo </a:t>
            </a:r>
            <a:r>
              <a:rPr sz="2000" spc="-90" dirty="0">
                <a:cs typeface="Arial"/>
              </a:rPr>
              <a:t>de los </a:t>
            </a:r>
            <a:r>
              <a:rPr sz="2000" spc="-55" dirty="0">
                <a:cs typeface="Arial"/>
              </a:rPr>
              <a:t>principios </a:t>
            </a:r>
            <a:r>
              <a:rPr sz="2000" spc="-90" dirty="0">
                <a:cs typeface="Arial"/>
              </a:rPr>
              <a:t>de </a:t>
            </a:r>
            <a:r>
              <a:rPr sz="2000" spc="-65" dirty="0">
                <a:cs typeface="Arial"/>
              </a:rPr>
              <a:t>coordinación, </a:t>
            </a:r>
            <a:r>
              <a:rPr sz="2000" spc="-85" dirty="0">
                <a:cs typeface="Arial"/>
              </a:rPr>
              <a:t>eficacia </a:t>
            </a:r>
            <a:r>
              <a:rPr sz="2000" spc="-95" dirty="0">
                <a:cs typeface="Arial"/>
              </a:rPr>
              <a:t>y  </a:t>
            </a:r>
            <a:r>
              <a:rPr sz="2000" spc="-70" dirty="0">
                <a:cs typeface="Arial"/>
              </a:rPr>
              <a:t>celeridad, </a:t>
            </a:r>
            <a:r>
              <a:rPr sz="2000" spc="-65" dirty="0">
                <a:cs typeface="Arial"/>
              </a:rPr>
              <a:t>propiciarán </a:t>
            </a:r>
            <a:r>
              <a:rPr sz="2000" spc="-50" dirty="0">
                <a:cs typeface="Arial"/>
              </a:rPr>
              <a:t>el </a:t>
            </a:r>
            <a:r>
              <a:rPr sz="2000" spc="-145" dirty="0">
                <a:cs typeface="Arial"/>
              </a:rPr>
              <a:t>más </a:t>
            </a:r>
            <a:r>
              <a:rPr sz="2000" spc="-30" dirty="0">
                <a:cs typeface="Arial"/>
              </a:rPr>
              <a:t>alto </a:t>
            </a:r>
            <a:r>
              <a:rPr sz="2000" spc="-55" dirty="0">
                <a:cs typeface="Arial"/>
              </a:rPr>
              <a:t>nivel </a:t>
            </a:r>
            <a:r>
              <a:rPr sz="2000" spc="-90" dirty="0">
                <a:cs typeface="Arial"/>
              </a:rPr>
              <a:t>de </a:t>
            </a:r>
            <a:r>
              <a:rPr sz="2000" spc="-85" dirty="0">
                <a:cs typeface="Arial"/>
              </a:rPr>
              <a:t>calidad </a:t>
            </a:r>
            <a:r>
              <a:rPr sz="2000" spc="-95" dirty="0">
                <a:cs typeface="Arial"/>
              </a:rPr>
              <a:t>y </a:t>
            </a:r>
            <a:r>
              <a:rPr sz="2000" spc="-40" dirty="0">
                <a:cs typeface="Arial"/>
              </a:rPr>
              <a:t>oportunidad </a:t>
            </a:r>
            <a:r>
              <a:rPr sz="2000" spc="-90" dirty="0">
                <a:cs typeface="Arial"/>
              </a:rPr>
              <a:t>en </a:t>
            </a:r>
            <a:r>
              <a:rPr sz="2000" spc="-120" dirty="0">
                <a:cs typeface="Arial"/>
              </a:rPr>
              <a:t>las  </a:t>
            </a:r>
            <a:r>
              <a:rPr sz="2000" spc="-90" dirty="0">
                <a:cs typeface="Arial"/>
              </a:rPr>
              <a:t>actuaciones </a:t>
            </a:r>
            <a:r>
              <a:rPr sz="2000" spc="-95" dirty="0">
                <a:cs typeface="Arial"/>
              </a:rPr>
              <a:t>para </a:t>
            </a:r>
            <a:r>
              <a:rPr sz="2000" spc="-85" dirty="0">
                <a:cs typeface="Arial"/>
              </a:rPr>
              <a:t>garantizar </a:t>
            </a:r>
            <a:r>
              <a:rPr sz="2000" spc="-75" dirty="0">
                <a:cs typeface="Arial"/>
              </a:rPr>
              <a:t>la </a:t>
            </a:r>
            <a:r>
              <a:rPr sz="2000" spc="-60" dirty="0">
                <a:cs typeface="Arial"/>
              </a:rPr>
              <a:t>protección </a:t>
            </a:r>
            <a:r>
              <a:rPr sz="2000" spc="-90" dirty="0">
                <a:cs typeface="Arial"/>
              </a:rPr>
              <a:t>de los pacientes </a:t>
            </a:r>
            <a:r>
              <a:rPr sz="2000" spc="-95" dirty="0">
                <a:cs typeface="Arial"/>
              </a:rPr>
              <a:t>con</a:t>
            </a:r>
            <a:r>
              <a:rPr sz="2000" spc="-315" dirty="0">
                <a:cs typeface="Arial"/>
              </a:rPr>
              <a:t> </a:t>
            </a:r>
            <a:r>
              <a:rPr sz="2000" spc="-105" dirty="0">
                <a:cs typeface="Arial"/>
              </a:rPr>
              <a:t>cáncer</a:t>
            </a:r>
            <a:endParaRPr sz="2000" dirty="0">
              <a:cs typeface="Arial"/>
            </a:endParaRPr>
          </a:p>
        </p:txBody>
      </p:sp>
      <p:sp>
        <p:nvSpPr>
          <p:cNvPr id="3" name="Rectángulo 2">
            <a:extLst>
              <a:ext uri="{FF2B5EF4-FFF2-40B4-BE49-F238E27FC236}">
                <a16:creationId xmlns:a16="http://schemas.microsoft.com/office/drawing/2014/main" id="{98F1B254-89AA-4691-8253-27DF0CE7BFB6}"/>
              </a:ext>
            </a:extLst>
          </p:cNvPr>
          <p:cNvSpPr/>
          <p:nvPr/>
        </p:nvSpPr>
        <p:spPr>
          <a:xfrm>
            <a:off x="4237286" y="529715"/>
            <a:ext cx="3717428" cy="830997"/>
          </a:xfrm>
          <a:prstGeom prst="rect">
            <a:avLst/>
          </a:prstGeom>
          <a:solidFill>
            <a:schemeClr val="accent4">
              <a:lumMod val="60000"/>
              <a:lumOff val="40000"/>
            </a:schemeClr>
          </a:solidFill>
        </p:spPr>
        <p:txBody>
          <a:bodyPr wrap="none">
            <a:spAutoFit/>
          </a:bodyPr>
          <a:lstStyle/>
          <a:p>
            <a:r>
              <a:rPr lang="es-MX" sz="4800" b="1" dirty="0">
                <a:solidFill>
                  <a:schemeClr val="accent1"/>
                </a:solidFill>
              </a:rPr>
              <a:t>CONCLUSIÓN </a:t>
            </a:r>
          </a:p>
        </p:txBody>
      </p:sp>
    </p:spTree>
    <p:extLst>
      <p:ext uri="{BB962C8B-B14F-4D97-AF65-F5344CB8AC3E}">
        <p14:creationId xmlns:p14="http://schemas.microsoft.com/office/powerpoint/2010/main" val="16408205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gracias">
            <a:extLst>
              <a:ext uri="{FF2B5EF4-FFF2-40B4-BE49-F238E27FC236}">
                <a16:creationId xmlns:a16="http://schemas.microsoft.com/office/drawing/2014/main" id="{54532CDF-2D96-4832-8563-64241D693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0168" y="517358"/>
            <a:ext cx="9841832" cy="582328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n para cancer la cinta">
            <a:extLst>
              <a:ext uri="{FF2B5EF4-FFF2-40B4-BE49-F238E27FC236}">
                <a16:creationId xmlns:a16="http://schemas.microsoft.com/office/drawing/2014/main" id="{AD145C35-62E3-4164-A6DD-116D17A7F1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5525" y="3175702"/>
            <a:ext cx="4081212" cy="3682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1119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0B1A55-294F-42A5-869E-58B9B3DB9B21}"/>
              </a:ext>
            </a:extLst>
          </p:cNvPr>
          <p:cNvSpPr>
            <a:spLocks noGrp="1"/>
          </p:cNvSpPr>
          <p:nvPr>
            <p:ph type="title"/>
          </p:nvPr>
        </p:nvSpPr>
        <p:spPr>
          <a:xfrm>
            <a:off x="838200" y="799465"/>
            <a:ext cx="10515600" cy="1325563"/>
          </a:xfrm>
        </p:spPr>
        <p:txBody>
          <a:bodyPr>
            <a:noAutofit/>
          </a:bodyPr>
          <a:lstStyle/>
          <a:p>
            <a:pPr algn="ctr"/>
            <a:r>
              <a:rPr lang="es-CO" sz="3200" b="1" dirty="0"/>
              <a:t>MARCO NORMATIVO Y DE POLÍTICAS PARA EL CONTROL Y LA PREVENCIÓN DE LAS ENFERMEDADES NO TRANSMISIBLES</a:t>
            </a:r>
            <a:br>
              <a:rPr lang="es-CO" sz="3200" b="1" dirty="0"/>
            </a:br>
            <a:r>
              <a:rPr lang="es-CO" sz="3200" b="1" dirty="0"/>
              <a:t>(Cáncer Infantil)</a:t>
            </a:r>
          </a:p>
        </p:txBody>
      </p:sp>
      <p:sp>
        <p:nvSpPr>
          <p:cNvPr id="3" name="Hexágono 2">
            <a:extLst>
              <a:ext uri="{FF2B5EF4-FFF2-40B4-BE49-F238E27FC236}">
                <a16:creationId xmlns:a16="http://schemas.microsoft.com/office/drawing/2014/main" id="{67E79821-A5B3-41EF-BE7E-0026CEAAB46C}"/>
              </a:ext>
            </a:extLst>
          </p:cNvPr>
          <p:cNvSpPr/>
          <p:nvPr/>
        </p:nvSpPr>
        <p:spPr>
          <a:xfrm>
            <a:off x="2468878" y="2446020"/>
            <a:ext cx="2667001" cy="1965960"/>
          </a:xfrm>
          <a:prstGeom prst="hexagon">
            <a:avLst/>
          </a:prstGeom>
          <a:solidFill>
            <a:schemeClr val="accent1">
              <a:lumMod val="75000"/>
            </a:schemeClr>
          </a:solidFill>
          <a:ln w="762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t>Ley 1384 de 2010. Atención integral en cáncer </a:t>
            </a:r>
            <a:endParaRPr lang="es-CO" sz="2000" b="1" dirty="0"/>
          </a:p>
        </p:txBody>
      </p:sp>
      <p:sp>
        <p:nvSpPr>
          <p:cNvPr id="6" name="Hexágono 5">
            <a:extLst>
              <a:ext uri="{FF2B5EF4-FFF2-40B4-BE49-F238E27FC236}">
                <a16:creationId xmlns:a16="http://schemas.microsoft.com/office/drawing/2014/main" id="{2BC7961B-7CC6-4FCA-97BD-E33FC1585DBB}"/>
              </a:ext>
            </a:extLst>
          </p:cNvPr>
          <p:cNvSpPr/>
          <p:nvPr/>
        </p:nvSpPr>
        <p:spPr>
          <a:xfrm>
            <a:off x="7071360" y="2446020"/>
            <a:ext cx="2651762" cy="1965960"/>
          </a:xfrm>
          <a:prstGeom prst="hexagon">
            <a:avLst/>
          </a:prstGeom>
          <a:solidFill>
            <a:schemeClr val="accent1">
              <a:lumMod val="75000"/>
            </a:schemeClr>
          </a:solidFill>
          <a:ln w="762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t>Ley 1388 de 2010. Cáncer infantil </a:t>
            </a:r>
            <a:endParaRPr lang="es-CO" sz="2000" b="1" dirty="0"/>
          </a:p>
        </p:txBody>
      </p:sp>
      <p:sp>
        <p:nvSpPr>
          <p:cNvPr id="8" name="Pentágono 7">
            <a:extLst>
              <a:ext uri="{FF2B5EF4-FFF2-40B4-BE49-F238E27FC236}">
                <a16:creationId xmlns:a16="http://schemas.microsoft.com/office/drawing/2014/main" id="{E892BEDE-4577-4BA9-A738-F28C5D860521}"/>
              </a:ext>
            </a:extLst>
          </p:cNvPr>
          <p:cNvSpPr/>
          <p:nvPr/>
        </p:nvSpPr>
        <p:spPr>
          <a:xfrm>
            <a:off x="4274820" y="4182430"/>
            <a:ext cx="3657600" cy="2286950"/>
          </a:xfrm>
          <a:prstGeom prst="pentagon">
            <a:avLst/>
          </a:prstGeom>
          <a:solidFill>
            <a:schemeClr val="accent2"/>
          </a:solidFill>
          <a:ln w="7620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esquinas redondeadas 8">
            <a:extLst>
              <a:ext uri="{FF2B5EF4-FFF2-40B4-BE49-F238E27FC236}">
                <a16:creationId xmlns:a16="http://schemas.microsoft.com/office/drawing/2014/main" id="{E618F6A2-7162-402E-BC73-AA22C63B05BB}"/>
              </a:ext>
            </a:extLst>
          </p:cNvPr>
          <p:cNvSpPr/>
          <p:nvPr/>
        </p:nvSpPr>
        <p:spPr>
          <a:xfrm>
            <a:off x="5135880" y="4868230"/>
            <a:ext cx="1935480" cy="1280160"/>
          </a:xfrm>
          <a:prstGeom prst="roundRect">
            <a:avLst/>
          </a:prstGeom>
          <a:solidFill>
            <a:schemeClr val="accent2"/>
          </a:solidFill>
          <a:ln w="571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t>Plan Decenal de Cáncer 2012- 2021 </a:t>
            </a:r>
            <a:endParaRPr lang="es-CO" sz="2000" b="1" dirty="0"/>
          </a:p>
        </p:txBody>
      </p:sp>
    </p:spTree>
    <p:extLst>
      <p:ext uri="{BB962C8B-B14F-4D97-AF65-F5344CB8AC3E}">
        <p14:creationId xmlns:p14="http://schemas.microsoft.com/office/powerpoint/2010/main" val="30170461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0494A3F5-CC95-4BA2-A30D-AA227C77F484}"/>
              </a:ext>
            </a:extLst>
          </p:cNvPr>
          <p:cNvSpPr/>
          <p:nvPr/>
        </p:nvSpPr>
        <p:spPr>
          <a:xfrm>
            <a:off x="1562100" y="561975"/>
            <a:ext cx="8987883" cy="707886"/>
          </a:xfrm>
          <a:prstGeom prst="rect">
            <a:avLst/>
          </a:prstGeom>
        </p:spPr>
        <p:txBody>
          <a:bodyPr wrap="square">
            <a:spAutoFit/>
          </a:bodyPr>
          <a:lstStyle/>
          <a:p>
            <a:pPr algn="ctr"/>
            <a:r>
              <a:rPr lang="es-MX" sz="4000" b="1" dirty="0">
                <a:solidFill>
                  <a:schemeClr val="accent1"/>
                </a:solidFill>
              </a:rPr>
              <a:t>RUTA DE ATENCIÓN INTEGRAL</a:t>
            </a:r>
            <a:endParaRPr lang="es-CO" sz="4000" b="1" dirty="0">
              <a:solidFill>
                <a:schemeClr val="accent1"/>
              </a:solidFill>
            </a:endParaRPr>
          </a:p>
        </p:txBody>
      </p:sp>
      <p:sp>
        <p:nvSpPr>
          <p:cNvPr id="5" name="Rectángulo 4">
            <a:extLst>
              <a:ext uri="{FF2B5EF4-FFF2-40B4-BE49-F238E27FC236}">
                <a16:creationId xmlns:a16="http://schemas.microsoft.com/office/drawing/2014/main" id="{41D54183-CDE6-49E2-B83A-859CCDF10D81}"/>
              </a:ext>
            </a:extLst>
          </p:cNvPr>
          <p:cNvSpPr/>
          <p:nvPr/>
        </p:nvSpPr>
        <p:spPr>
          <a:xfrm>
            <a:off x="1622090" y="5392710"/>
            <a:ext cx="9044464" cy="923330"/>
          </a:xfrm>
          <a:prstGeom prst="rect">
            <a:avLst/>
          </a:prstGeom>
        </p:spPr>
        <p:txBody>
          <a:bodyPr wrap="none">
            <a:spAutoFit/>
          </a:bodyPr>
          <a:lstStyle/>
          <a:p>
            <a:r>
              <a:rPr lang="es-MX" sz="5400" b="1" dirty="0">
                <a:solidFill>
                  <a:schemeClr val="accent1"/>
                </a:solidFill>
                <a:latin typeface="French Script MT" panose="03020402040607040605" pitchFamily="66" charset="0"/>
              </a:rPr>
              <a:t>P</a:t>
            </a:r>
            <a:r>
              <a:rPr lang="es-MX" sz="5400" dirty="0">
                <a:latin typeface="French Script MT" panose="03020402040607040605" pitchFamily="66" charset="0"/>
              </a:rPr>
              <a:t>romoción de la salud y </a:t>
            </a:r>
            <a:r>
              <a:rPr lang="es-MX" sz="5400" b="1" dirty="0">
                <a:solidFill>
                  <a:srgbClr val="FF0066"/>
                </a:solidFill>
                <a:latin typeface="French Script MT" panose="03020402040607040605" pitchFamily="66" charset="0"/>
              </a:rPr>
              <a:t>P</a:t>
            </a:r>
            <a:r>
              <a:rPr lang="es-MX" sz="5400" dirty="0">
                <a:latin typeface="French Script MT" panose="03020402040607040605" pitchFamily="66" charset="0"/>
              </a:rPr>
              <a:t>rotección específica</a:t>
            </a:r>
            <a:endParaRPr lang="es-CO" dirty="0"/>
          </a:p>
        </p:txBody>
      </p:sp>
      <p:pic>
        <p:nvPicPr>
          <p:cNvPr id="2" name="Imagen 1">
            <a:extLst>
              <a:ext uri="{FF2B5EF4-FFF2-40B4-BE49-F238E27FC236}">
                <a16:creationId xmlns:a16="http://schemas.microsoft.com/office/drawing/2014/main" id="{83B9B02F-CBBE-465B-9E8D-852FE4A9CA1F}"/>
              </a:ext>
            </a:extLst>
          </p:cNvPr>
          <p:cNvPicPr>
            <a:picLocks noChangeAspect="1"/>
          </p:cNvPicPr>
          <p:nvPr/>
        </p:nvPicPr>
        <p:blipFill>
          <a:blip r:embed="rId2"/>
          <a:stretch>
            <a:fillRect/>
          </a:stretch>
        </p:blipFill>
        <p:spPr>
          <a:xfrm>
            <a:off x="1562100" y="1446805"/>
            <a:ext cx="9676171" cy="3775587"/>
          </a:xfrm>
          <a:prstGeom prst="rect">
            <a:avLst/>
          </a:prstGeom>
        </p:spPr>
      </p:pic>
    </p:spTree>
    <p:extLst>
      <p:ext uri="{BB962C8B-B14F-4D97-AF65-F5344CB8AC3E}">
        <p14:creationId xmlns:p14="http://schemas.microsoft.com/office/powerpoint/2010/main" val="2107924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6572A180-65A5-4BDA-8844-AA84473EAEE3}"/>
              </a:ext>
            </a:extLst>
          </p:cNvPr>
          <p:cNvSpPr txBox="1"/>
          <p:nvPr/>
        </p:nvSpPr>
        <p:spPr>
          <a:xfrm>
            <a:off x="1261620" y="597462"/>
            <a:ext cx="9590863" cy="1321515"/>
          </a:xfrm>
          <a:prstGeom prst="rect">
            <a:avLst/>
          </a:prstGeom>
          <a:solidFill>
            <a:srgbClr val="00ACCA"/>
          </a:solidFill>
        </p:spPr>
        <p:txBody>
          <a:bodyPr vert="horz" wrap="square" lIns="0" tIns="211454" rIns="0" bIns="0" rtlCol="0">
            <a:spAutoFit/>
          </a:bodyPr>
          <a:lstStyle/>
          <a:p>
            <a:pPr marL="1393190" marR="554990" indent="-832485" algn="ctr">
              <a:lnSpc>
                <a:spcPct val="100000"/>
              </a:lnSpc>
              <a:spcBef>
                <a:spcPts val="1664"/>
              </a:spcBef>
              <a:tabLst>
                <a:tab pos="3484245" algn="l"/>
              </a:tabLst>
            </a:pPr>
            <a:r>
              <a:rPr sz="3600" b="1" spc="-5" dirty="0">
                <a:solidFill>
                  <a:srgbClr val="FFFFFF"/>
                </a:solidFill>
                <a:latin typeface="+mj-lt"/>
                <a:cs typeface="Verdana"/>
              </a:rPr>
              <a:t>Priorización del Cáncer Infantil en el </a:t>
            </a:r>
            <a:r>
              <a:rPr sz="3600" b="1" dirty="0">
                <a:solidFill>
                  <a:srgbClr val="FFFFFF"/>
                </a:solidFill>
                <a:latin typeface="+mj-lt"/>
                <a:cs typeface="Verdana"/>
              </a:rPr>
              <a:t>Plan  </a:t>
            </a:r>
            <a:r>
              <a:rPr sz="3600" b="1" spc="-5" dirty="0">
                <a:solidFill>
                  <a:srgbClr val="FFFFFF"/>
                </a:solidFill>
                <a:latin typeface="+mj-lt"/>
                <a:cs typeface="Verdana"/>
              </a:rPr>
              <a:t>Decenal</a:t>
            </a:r>
            <a:r>
              <a:rPr sz="3600" b="1" dirty="0">
                <a:solidFill>
                  <a:srgbClr val="FFFFFF"/>
                </a:solidFill>
                <a:latin typeface="+mj-lt"/>
                <a:cs typeface="Verdana"/>
              </a:rPr>
              <a:t> de	</a:t>
            </a:r>
            <a:r>
              <a:rPr sz="3600" b="1" spc="-5" dirty="0">
                <a:solidFill>
                  <a:srgbClr val="FFFFFF"/>
                </a:solidFill>
                <a:latin typeface="+mj-lt"/>
                <a:cs typeface="Verdana"/>
              </a:rPr>
              <a:t>Salud Publica: </a:t>
            </a:r>
            <a:r>
              <a:rPr sz="3600" b="1" dirty="0">
                <a:solidFill>
                  <a:srgbClr val="FFFFFF"/>
                </a:solidFill>
                <a:latin typeface="+mj-lt"/>
                <a:cs typeface="Verdana"/>
              </a:rPr>
              <a:t>Meta</a:t>
            </a:r>
            <a:endParaRPr lang="es-CO" sz="3600" b="1" dirty="0">
              <a:solidFill>
                <a:srgbClr val="FFFFFF"/>
              </a:solidFill>
              <a:latin typeface="+mj-lt"/>
              <a:cs typeface="Verdana"/>
            </a:endParaRPr>
          </a:p>
        </p:txBody>
      </p:sp>
      <p:sp>
        <p:nvSpPr>
          <p:cNvPr id="3" name="object 8">
            <a:extLst>
              <a:ext uri="{FF2B5EF4-FFF2-40B4-BE49-F238E27FC236}">
                <a16:creationId xmlns:a16="http://schemas.microsoft.com/office/drawing/2014/main" id="{EE189710-D073-4B66-A2EA-CC55D1C902C4}"/>
              </a:ext>
            </a:extLst>
          </p:cNvPr>
          <p:cNvSpPr/>
          <p:nvPr/>
        </p:nvSpPr>
        <p:spPr>
          <a:xfrm>
            <a:off x="1261620" y="2996818"/>
            <a:ext cx="2204720" cy="2432685"/>
          </a:xfrm>
          <a:custGeom>
            <a:avLst/>
            <a:gdLst/>
            <a:ahLst/>
            <a:cxnLst/>
            <a:rect l="l" t="t" r="r" b="b"/>
            <a:pathLst>
              <a:path w="2204720" h="2432685">
                <a:moveTo>
                  <a:pt x="1837309" y="0"/>
                </a:moveTo>
                <a:lnTo>
                  <a:pt x="367461" y="0"/>
                </a:lnTo>
                <a:lnTo>
                  <a:pt x="321367" y="2862"/>
                </a:lnTo>
                <a:lnTo>
                  <a:pt x="276982" y="11219"/>
                </a:lnTo>
                <a:lnTo>
                  <a:pt x="234649" y="24727"/>
                </a:lnTo>
                <a:lnTo>
                  <a:pt x="194715" y="43041"/>
                </a:lnTo>
                <a:lnTo>
                  <a:pt x="157521" y="65819"/>
                </a:lnTo>
                <a:lnTo>
                  <a:pt x="123414" y="92715"/>
                </a:lnTo>
                <a:lnTo>
                  <a:pt x="92738" y="123386"/>
                </a:lnTo>
                <a:lnTo>
                  <a:pt x="65836" y="157487"/>
                </a:lnTo>
                <a:lnTo>
                  <a:pt x="43053" y="194675"/>
                </a:lnTo>
                <a:lnTo>
                  <a:pt x="24734" y="234606"/>
                </a:lnTo>
                <a:lnTo>
                  <a:pt x="11222" y="276934"/>
                </a:lnTo>
                <a:lnTo>
                  <a:pt x="2863" y="321317"/>
                </a:lnTo>
                <a:lnTo>
                  <a:pt x="0" y="367411"/>
                </a:lnTo>
                <a:lnTo>
                  <a:pt x="0" y="2065020"/>
                </a:lnTo>
                <a:lnTo>
                  <a:pt x="2863" y="2111115"/>
                </a:lnTo>
                <a:lnTo>
                  <a:pt x="11222" y="2155504"/>
                </a:lnTo>
                <a:lnTo>
                  <a:pt x="24734" y="2197842"/>
                </a:lnTo>
                <a:lnTo>
                  <a:pt x="43053" y="2237783"/>
                </a:lnTo>
                <a:lnTo>
                  <a:pt x="65836" y="2274985"/>
                </a:lnTo>
                <a:lnTo>
                  <a:pt x="92738" y="2309100"/>
                </a:lnTo>
                <a:lnTo>
                  <a:pt x="123414" y="2339786"/>
                </a:lnTo>
                <a:lnTo>
                  <a:pt x="157521" y="2366696"/>
                </a:lnTo>
                <a:lnTo>
                  <a:pt x="194715" y="2389487"/>
                </a:lnTo>
                <a:lnTo>
                  <a:pt x="234649" y="2407813"/>
                </a:lnTo>
                <a:lnTo>
                  <a:pt x="276982" y="2421330"/>
                </a:lnTo>
                <a:lnTo>
                  <a:pt x="321367" y="2429693"/>
                </a:lnTo>
                <a:lnTo>
                  <a:pt x="367461" y="2432558"/>
                </a:lnTo>
                <a:lnTo>
                  <a:pt x="1837309" y="2432558"/>
                </a:lnTo>
                <a:lnTo>
                  <a:pt x="1883377" y="2429693"/>
                </a:lnTo>
                <a:lnTo>
                  <a:pt x="1927743" y="2421330"/>
                </a:lnTo>
                <a:lnTo>
                  <a:pt x="1970061" y="2407813"/>
                </a:lnTo>
                <a:lnTo>
                  <a:pt x="2009988" y="2389487"/>
                </a:lnTo>
                <a:lnTo>
                  <a:pt x="2047176" y="2366696"/>
                </a:lnTo>
                <a:lnTo>
                  <a:pt x="2081282" y="2339786"/>
                </a:lnTo>
                <a:lnTo>
                  <a:pt x="2111960" y="2309100"/>
                </a:lnTo>
                <a:lnTo>
                  <a:pt x="2138865" y="2274985"/>
                </a:lnTo>
                <a:lnTo>
                  <a:pt x="2161653" y="2237783"/>
                </a:lnTo>
                <a:lnTo>
                  <a:pt x="2179977" y="2197842"/>
                </a:lnTo>
                <a:lnTo>
                  <a:pt x="2193493" y="2155504"/>
                </a:lnTo>
                <a:lnTo>
                  <a:pt x="2201855" y="2111115"/>
                </a:lnTo>
                <a:lnTo>
                  <a:pt x="2204720" y="2065020"/>
                </a:lnTo>
                <a:lnTo>
                  <a:pt x="2204720" y="367411"/>
                </a:lnTo>
                <a:lnTo>
                  <a:pt x="2201855" y="321317"/>
                </a:lnTo>
                <a:lnTo>
                  <a:pt x="2193493" y="276934"/>
                </a:lnTo>
                <a:lnTo>
                  <a:pt x="2179977" y="234606"/>
                </a:lnTo>
                <a:lnTo>
                  <a:pt x="2161653" y="194675"/>
                </a:lnTo>
                <a:lnTo>
                  <a:pt x="2138865" y="157487"/>
                </a:lnTo>
                <a:lnTo>
                  <a:pt x="2111960" y="123386"/>
                </a:lnTo>
                <a:lnTo>
                  <a:pt x="2081282" y="92715"/>
                </a:lnTo>
                <a:lnTo>
                  <a:pt x="2047176" y="65819"/>
                </a:lnTo>
                <a:lnTo>
                  <a:pt x="2009988" y="43041"/>
                </a:lnTo>
                <a:lnTo>
                  <a:pt x="1970061" y="24727"/>
                </a:lnTo>
                <a:lnTo>
                  <a:pt x="1927743" y="11219"/>
                </a:lnTo>
                <a:lnTo>
                  <a:pt x="1883377" y="2862"/>
                </a:lnTo>
                <a:lnTo>
                  <a:pt x="1837309" y="0"/>
                </a:lnTo>
                <a:close/>
              </a:path>
            </a:pathLst>
          </a:custGeom>
          <a:solidFill>
            <a:srgbClr val="4AACC5"/>
          </a:solidFill>
        </p:spPr>
        <p:txBody>
          <a:bodyPr wrap="square" lIns="0" tIns="0" rIns="0" bIns="0" rtlCol="0"/>
          <a:lstStyle/>
          <a:p>
            <a:pPr marL="12700">
              <a:lnSpc>
                <a:spcPct val="100000"/>
              </a:lnSpc>
              <a:spcBef>
                <a:spcPts val="95"/>
              </a:spcBef>
            </a:pPr>
            <a:endParaRPr lang="es-CO" b="1" spc="-150" dirty="0">
              <a:latin typeface="Arial"/>
              <a:cs typeface="Arial"/>
            </a:endParaRPr>
          </a:p>
          <a:p>
            <a:pPr marL="12700">
              <a:lnSpc>
                <a:spcPct val="100000"/>
              </a:lnSpc>
              <a:spcBef>
                <a:spcPts val="95"/>
              </a:spcBef>
            </a:pPr>
            <a:endParaRPr lang="es-CO" b="1" spc="-150" dirty="0">
              <a:latin typeface="Arial"/>
              <a:cs typeface="Arial"/>
            </a:endParaRPr>
          </a:p>
          <a:p>
            <a:pPr marL="12700">
              <a:lnSpc>
                <a:spcPct val="100000"/>
              </a:lnSpc>
              <a:spcBef>
                <a:spcPts val="95"/>
              </a:spcBef>
            </a:pPr>
            <a:endParaRPr lang="es-CO" b="1" spc="-150" dirty="0">
              <a:latin typeface="Arial"/>
              <a:cs typeface="Arial"/>
            </a:endParaRPr>
          </a:p>
          <a:p>
            <a:pPr marL="12700" algn="ctr">
              <a:lnSpc>
                <a:spcPct val="100000"/>
              </a:lnSpc>
              <a:spcBef>
                <a:spcPts val="95"/>
              </a:spcBef>
            </a:pPr>
            <a:r>
              <a:rPr lang="es-CO" sz="2800" b="1" spc="-150" dirty="0">
                <a:latin typeface="Arial"/>
                <a:cs typeface="Arial"/>
              </a:rPr>
              <a:t>2021</a:t>
            </a:r>
            <a:endParaRPr lang="es-CO" sz="2800" dirty="0">
              <a:latin typeface="Arial"/>
              <a:cs typeface="Arial"/>
            </a:endParaRPr>
          </a:p>
        </p:txBody>
      </p:sp>
      <p:sp>
        <p:nvSpPr>
          <p:cNvPr id="4" name="object 4">
            <a:extLst>
              <a:ext uri="{FF2B5EF4-FFF2-40B4-BE49-F238E27FC236}">
                <a16:creationId xmlns:a16="http://schemas.microsoft.com/office/drawing/2014/main" id="{3EF42C3A-1282-4E63-AF46-3E4DA537050A}"/>
              </a:ext>
            </a:extLst>
          </p:cNvPr>
          <p:cNvSpPr/>
          <p:nvPr/>
        </p:nvSpPr>
        <p:spPr>
          <a:xfrm>
            <a:off x="2849879" y="2420873"/>
            <a:ext cx="5793105" cy="3008630"/>
          </a:xfrm>
          <a:custGeom>
            <a:avLst/>
            <a:gdLst/>
            <a:ahLst/>
            <a:cxnLst/>
            <a:rect l="l" t="t" r="r" b="b"/>
            <a:pathLst>
              <a:path w="5793105" h="3008629">
                <a:moveTo>
                  <a:pt x="5291582" y="0"/>
                </a:moveTo>
                <a:lnTo>
                  <a:pt x="0" y="0"/>
                </a:lnTo>
                <a:lnTo>
                  <a:pt x="0" y="3008629"/>
                </a:lnTo>
                <a:lnTo>
                  <a:pt x="5291582" y="3008629"/>
                </a:lnTo>
                <a:lnTo>
                  <a:pt x="5339861" y="3006334"/>
                </a:lnTo>
                <a:lnTo>
                  <a:pt x="5386844" y="2999586"/>
                </a:lnTo>
                <a:lnTo>
                  <a:pt x="5432320" y="2988598"/>
                </a:lnTo>
                <a:lnTo>
                  <a:pt x="5476078" y="2973578"/>
                </a:lnTo>
                <a:lnTo>
                  <a:pt x="5517909" y="2954737"/>
                </a:lnTo>
                <a:lnTo>
                  <a:pt x="5557602" y="2932286"/>
                </a:lnTo>
                <a:lnTo>
                  <a:pt x="5594947" y="2906433"/>
                </a:lnTo>
                <a:lnTo>
                  <a:pt x="5629734" y="2877390"/>
                </a:lnTo>
                <a:lnTo>
                  <a:pt x="5661752" y="2845367"/>
                </a:lnTo>
                <a:lnTo>
                  <a:pt x="5690790" y="2810574"/>
                </a:lnTo>
                <a:lnTo>
                  <a:pt x="5716639" y="2773220"/>
                </a:lnTo>
                <a:lnTo>
                  <a:pt x="5739088" y="2733517"/>
                </a:lnTo>
                <a:lnTo>
                  <a:pt x="5757928" y="2691673"/>
                </a:lnTo>
                <a:lnTo>
                  <a:pt x="5772947" y="2647901"/>
                </a:lnTo>
                <a:lnTo>
                  <a:pt x="5783935" y="2602409"/>
                </a:lnTo>
                <a:lnTo>
                  <a:pt x="5790682" y="2555407"/>
                </a:lnTo>
                <a:lnTo>
                  <a:pt x="5792978" y="2507107"/>
                </a:lnTo>
                <a:lnTo>
                  <a:pt x="5792978" y="501396"/>
                </a:lnTo>
                <a:lnTo>
                  <a:pt x="5790682" y="453116"/>
                </a:lnTo>
                <a:lnTo>
                  <a:pt x="5783935" y="406133"/>
                </a:lnTo>
                <a:lnTo>
                  <a:pt x="5772947" y="360657"/>
                </a:lnTo>
                <a:lnTo>
                  <a:pt x="5757928" y="316899"/>
                </a:lnTo>
                <a:lnTo>
                  <a:pt x="5739088" y="275068"/>
                </a:lnTo>
                <a:lnTo>
                  <a:pt x="5716639" y="235375"/>
                </a:lnTo>
                <a:lnTo>
                  <a:pt x="5690790" y="198030"/>
                </a:lnTo>
                <a:lnTo>
                  <a:pt x="5661752" y="163243"/>
                </a:lnTo>
                <a:lnTo>
                  <a:pt x="5629734" y="131225"/>
                </a:lnTo>
                <a:lnTo>
                  <a:pt x="5594947" y="102187"/>
                </a:lnTo>
                <a:lnTo>
                  <a:pt x="5557602" y="76338"/>
                </a:lnTo>
                <a:lnTo>
                  <a:pt x="5517909" y="53889"/>
                </a:lnTo>
                <a:lnTo>
                  <a:pt x="5476078" y="35049"/>
                </a:lnTo>
                <a:lnTo>
                  <a:pt x="5432320" y="20030"/>
                </a:lnTo>
                <a:lnTo>
                  <a:pt x="5386844" y="9042"/>
                </a:lnTo>
                <a:lnTo>
                  <a:pt x="5339861" y="2295"/>
                </a:lnTo>
                <a:lnTo>
                  <a:pt x="5291582" y="0"/>
                </a:lnTo>
                <a:close/>
              </a:path>
            </a:pathLst>
          </a:custGeom>
          <a:solidFill>
            <a:srgbClr val="FFFFFF">
              <a:alpha val="90194"/>
            </a:srgbClr>
          </a:solidFill>
        </p:spPr>
        <p:txBody>
          <a:bodyPr wrap="square" lIns="0" tIns="0" rIns="0" bIns="0" rtlCol="0"/>
          <a:lstStyle/>
          <a:p>
            <a:endParaRPr/>
          </a:p>
        </p:txBody>
      </p:sp>
      <p:sp>
        <p:nvSpPr>
          <p:cNvPr id="5" name="object 4">
            <a:extLst>
              <a:ext uri="{FF2B5EF4-FFF2-40B4-BE49-F238E27FC236}">
                <a16:creationId xmlns:a16="http://schemas.microsoft.com/office/drawing/2014/main" id="{B3A840E9-B557-4CD1-8384-528EB1D44784}"/>
              </a:ext>
            </a:extLst>
          </p:cNvPr>
          <p:cNvSpPr/>
          <p:nvPr/>
        </p:nvSpPr>
        <p:spPr>
          <a:xfrm>
            <a:off x="3549016" y="2456968"/>
            <a:ext cx="6437195" cy="3008630"/>
          </a:xfrm>
          <a:custGeom>
            <a:avLst/>
            <a:gdLst/>
            <a:ahLst/>
            <a:cxnLst/>
            <a:rect l="l" t="t" r="r" b="b"/>
            <a:pathLst>
              <a:path w="5793105" h="3008629">
                <a:moveTo>
                  <a:pt x="5291582" y="0"/>
                </a:moveTo>
                <a:lnTo>
                  <a:pt x="0" y="0"/>
                </a:lnTo>
                <a:lnTo>
                  <a:pt x="0" y="3008629"/>
                </a:lnTo>
                <a:lnTo>
                  <a:pt x="5291582" y="3008629"/>
                </a:lnTo>
                <a:lnTo>
                  <a:pt x="5339861" y="3006334"/>
                </a:lnTo>
                <a:lnTo>
                  <a:pt x="5386844" y="2999586"/>
                </a:lnTo>
                <a:lnTo>
                  <a:pt x="5432320" y="2988598"/>
                </a:lnTo>
                <a:lnTo>
                  <a:pt x="5476078" y="2973578"/>
                </a:lnTo>
                <a:lnTo>
                  <a:pt x="5517909" y="2954737"/>
                </a:lnTo>
                <a:lnTo>
                  <a:pt x="5557602" y="2932286"/>
                </a:lnTo>
                <a:lnTo>
                  <a:pt x="5594947" y="2906433"/>
                </a:lnTo>
                <a:lnTo>
                  <a:pt x="5629734" y="2877390"/>
                </a:lnTo>
                <a:lnTo>
                  <a:pt x="5661752" y="2845367"/>
                </a:lnTo>
                <a:lnTo>
                  <a:pt x="5690790" y="2810574"/>
                </a:lnTo>
                <a:lnTo>
                  <a:pt x="5716639" y="2773220"/>
                </a:lnTo>
                <a:lnTo>
                  <a:pt x="5739088" y="2733517"/>
                </a:lnTo>
                <a:lnTo>
                  <a:pt x="5757928" y="2691673"/>
                </a:lnTo>
                <a:lnTo>
                  <a:pt x="5772947" y="2647901"/>
                </a:lnTo>
                <a:lnTo>
                  <a:pt x="5783935" y="2602409"/>
                </a:lnTo>
                <a:lnTo>
                  <a:pt x="5790682" y="2555407"/>
                </a:lnTo>
                <a:lnTo>
                  <a:pt x="5792978" y="2507107"/>
                </a:lnTo>
                <a:lnTo>
                  <a:pt x="5792978" y="501396"/>
                </a:lnTo>
                <a:lnTo>
                  <a:pt x="5790682" y="453116"/>
                </a:lnTo>
                <a:lnTo>
                  <a:pt x="5783935" y="406133"/>
                </a:lnTo>
                <a:lnTo>
                  <a:pt x="5772947" y="360657"/>
                </a:lnTo>
                <a:lnTo>
                  <a:pt x="5757928" y="316899"/>
                </a:lnTo>
                <a:lnTo>
                  <a:pt x="5739088" y="275068"/>
                </a:lnTo>
                <a:lnTo>
                  <a:pt x="5716639" y="235375"/>
                </a:lnTo>
                <a:lnTo>
                  <a:pt x="5690790" y="198030"/>
                </a:lnTo>
                <a:lnTo>
                  <a:pt x="5661752" y="163243"/>
                </a:lnTo>
                <a:lnTo>
                  <a:pt x="5629734" y="131225"/>
                </a:lnTo>
                <a:lnTo>
                  <a:pt x="5594947" y="102187"/>
                </a:lnTo>
                <a:lnTo>
                  <a:pt x="5557602" y="76338"/>
                </a:lnTo>
                <a:lnTo>
                  <a:pt x="5517909" y="53889"/>
                </a:lnTo>
                <a:lnTo>
                  <a:pt x="5476078" y="35049"/>
                </a:lnTo>
                <a:lnTo>
                  <a:pt x="5432320" y="20030"/>
                </a:lnTo>
                <a:lnTo>
                  <a:pt x="5386844" y="9042"/>
                </a:lnTo>
                <a:lnTo>
                  <a:pt x="5339861" y="2295"/>
                </a:lnTo>
                <a:lnTo>
                  <a:pt x="5291582" y="0"/>
                </a:lnTo>
                <a:close/>
              </a:path>
            </a:pathLst>
          </a:custGeom>
          <a:solidFill>
            <a:srgbClr val="FFFFFF">
              <a:alpha val="90194"/>
            </a:srgbClr>
          </a:solidFill>
          <a:ln w="28575">
            <a:solidFill>
              <a:srgbClr val="4AACC5"/>
            </a:solidFill>
          </a:ln>
        </p:spPr>
        <p:txBody>
          <a:bodyPr wrap="square" lIns="0" tIns="0" rIns="0" bIns="0" rtlCol="0"/>
          <a:lstStyle/>
          <a:p>
            <a:pPr marL="299085" marR="5080" indent="-286385" algn="just">
              <a:lnSpc>
                <a:spcPct val="86400"/>
              </a:lnSpc>
              <a:spcBef>
                <a:spcPts val="555"/>
              </a:spcBef>
              <a:buChar char="•"/>
              <a:tabLst>
                <a:tab pos="299085" algn="l"/>
                <a:tab pos="299720" algn="l"/>
              </a:tabLst>
            </a:pPr>
            <a:endParaRPr lang="es-MX" sz="2400" spc="-5" dirty="0">
              <a:solidFill>
                <a:srgbClr val="1F487C"/>
              </a:solidFill>
              <a:latin typeface="Arial"/>
              <a:cs typeface="Arial"/>
            </a:endParaRPr>
          </a:p>
          <a:p>
            <a:pPr marL="299085" marR="5080" indent="-286385" algn="just">
              <a:lnSpc>
                <a:spcPct val="86400"/>
              </a:lnSpc>
              <a:spcBef>
                <a:spcPts val="555"/>
              </a:spcBef>
              <a:buChar char="•"/>
              <a:tabLst>
                <a:tab pos="299085" algn="l"/>
                <a:tab pos="299720" algn="l"/>
              </a:tabLst>
            </a:pPr>
            <a:endParaRPr lang="es-MX" sz="2400" spc="-5" dirty="0">
              <a:solidFill>
                <a:srgbClr val="1F487C"/>
              </a:solidFill>
              <a:latin typeface="Arial"/>
              <a:cs typeface="Arial"/>
            </a:endParaRPr>
          </a:p>
          <a:p>
            <a:pPr marL="299085" marR="5080" indent="-286385" algn="just">
              <a:lnSpc>
                <a:spcPct val="86400"/>
              </a:lnSpc>
              <a:spcBef>
                <a:spcPts val="555"/>
              </a:spcBef>
              <a:buChar char="•"/>
              <a:tabLst>
                <a:tab pos="299085" algn="l"/>
                <a:tab pos="299720" algn="l"/>
              </a:tabLst>
            </a:pPr>
            <a:endParaRPr lang="es-MX" sz="2400" spc="-5" dirty="0">
              <a:solidFill>
                <a:srgbClr val="1F487C"/>
              </a:solidFill>
              <a:latin typeface="Arial"/>
              <a:cs typeface="Arial"/>
            </a:endParaRPr>
          </a:p>
          <a:p>
            <a:pPr marL="299085" marR="5080" indent="-286385" algn="just">
              <a:lnSpc>
                <a:spcPct val="86400"/>
              </a:lnSpc>
              <a:spcBef>
                <a:spcPts val="555"/>
              </a:spcBef>
              <a:buChar char="•"/>
              <a:tabLst>
                <a:tab pos="299085" algn="l"/>
                <a:tab pos="299720" algn="l"/>
              </a:tabLst>
            </a:pPr>
            <a:r>
              <a:rPr lang="es-MX" sz="2400" spc="-5" dirty="0">
                <a:solidFill>
                  <a:srgbClr val="1F487C"/>
                </a:solidFill>
                <a:latin typeface="Arial"/>
                <a:cs typeface="Arial"/>
              </a:rPr>
              <a:t>Aumentar la </a:t>
            </a:r>
            <a:r>
              <a:rPr lang="es-MX" sz="2400" dirty="0">
                <a:solidFill>
                  <a:srgbClr val="1F487C"/>
                </a:solidFill>
                <a:latin typeface="Arial"/>
                <a:cs typeface="Arial"/>
              </a:rPr>
              <a:t>supervivencia</a:t>
            </a:r>
            <a:r>
              <a:rPr lang="es-MX" sz="2400" spc="-85" dirty="0">
                <a:solidFill>
                  <a:srgbClr val="1F487C"/>
                </a:solidFill>
                <a:latin typeface="Arial"/>
                <a:cs typeface="Arial"/>
              </a:rPr>
              <a:t> </a:t>
            </a:r>
            <a:r>
              <a:rPr lang="es-MX" sz="2400" spc="-5" dirty="0">
                <a:solidFill>
                  <a:srgbClr val="1F487C"/>
                </a:solidFill>
                <a:latin typeface="Arial"/>
                <a:cs typeface="Arial"/>
              </a:rPr>
              <a:t>de  los menores de 18 años con </a:t>
            </a:r>
            <a:r>
              <a:rPr lang="es-MX" sz="2400" spc="-5" dirty="0">
                <a:solidFill>
                  <a:srgbClr val="009FB9"/>
                </a:solidFill>
                <a:latin typeface="Arial"/>
                <a:cs typeface="Arial"/>
              </a:rPr>
              <a:t> </a:t>
            </a:r>
            <a:r>
              <a:rPr lang="es-MX" sz="2400" b="1" spc="-5" dirty="0">
                <a:solidFill>
                  <a:srgbClr val="009FB9"/>
                </a:solidFill>
                <a:latin typeface="Arial"/>
                <a:cs typeface="Arial"/>
              </a:rPr>
              <a:t>leucemias agudas </a:t>
            </a:r>
            <a:r>
              <a:rPr lang="es-MX" sz="2400" b="1" spc="-5" dirty="0">
                <a:solidFill>
                  <a:srgbClr val="1F487C"/>
                </a:solidFill>
                <a:latin typeface="Arial"/>
                <a:cs typeface="Arial"/>
              </a:rPr>
              <a:t> </a:t>
            </a:r>
            <a:r>
              <a:rPr lang="es-MX" sz="2400" dirty="0">
                <a:solidFill>
                  <a:srgbClr val="1F487C"/>
                </a:solidFill>
                <a:latin typeface="Arial"/>
                <a:cs typeface="Arial"/>
              </a:rPr>
              <a:t>pediátricas </a:t>
            </a:r>
            <a:r>
              <a:rPr lang="es-MX" sz="2400" spc="-5" dirty="0">
                <a:solidFill>
                  <a:srgbClr val="1F487C"/>
                </a:solidFill>
                <a:latin typeface="Arial"/>
                <a:cs typeface="Arial"/>
              </a:rPr>
              <a:t>en el</a:t>
            </a:r>
            <a:r>
              <a:rPr lang="es-MX" sz="2400" spc="-50" dirty="0">
                <a:solidFill>
                  <a:srgbClr val="1F487C"/>
                </a:solidFill>
                <a:latin typeface="Arial"/>
                <a:cs typeface="Arial"/>
              </a:rPr>
              <a:t> </a:t>
            </a:r>
            <a:r>
              <a:rPr lang="es-MX" sz="2400" dirty="0">
                <a:solidFill>
                  <a:srgbClr val="1F487C"/>
                </a:solidFill>
                <a:latin typeface="Arial"/>
                <a:cs typeface="Arial"/>
              </a:rPr>
              <a:t>país</a:t>
            </a:r>
            <a:r>
              <a:rPr lang="es-MX" dirty="0">
                <a:solidFill>
                  <a:srgbClr val="1F487C"/>
                </a:solidFill>
                <a:latin typeface="Arial"/>
                <a:cs typeface="Arial"/>
              </a:rPr>
              <a:t>.</a:t>
            </a:r>
            <a:endParaRPr lang="es-MX" dirty="0">
              <a:latin typeface="Arial"/>
              <a:cs typeface="Arial"/>
            </a:endParaRPr>
          </a:p>
        </p:txBody>
      </p:sp>
    </p:spTree>
    <p:extLst>
      <p:ext uri="{BB962C8B-B14F-4D97-AF65-F5344CB8AC3E}">
        <p14:creationId xmlns:p14="http://schemas.microsoft.com/office/powerpoint/2010/main" val="41419693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8F1D659-9108-4CDF-AF15-7119125D9534}"/>
              </a:ext>
            </a:extLst>
          </p:cNvPr>
          <p:cNvSpPr>
            <a:spLocks noGrp="1"/>
          </p:cNvSpPr>
          <p:nvPr>
            <p:ph type="title"/>
          </p:nvPr>
        </p:nvSpPr>
        <p:spPr>
          <a:xfrm>
            <a:off x="838200" y="0"/>
            <a:ext cx="10515600" cy="727695"/>
          </a:xfrm>
        </p:spPr>
        <p:txBody>
          <a:bodyPr>
            <a:normAutofit fontScale="90000"/>
          </a:bodyPr>
          <a:lstStyle/>
          <a:p>
            <a:pPr algn="ctr"/>
            <a:r>
              <a:rPr lang="es-CO" dirty="0"/>
              <a:t/>
            </a:r>
            <a:br>
              <a:rPr lang="es-CO" dirty="0"/>
            </a:br>
            <a:r>
              <a:rPr lang="es-MX" b="1" dirty="0">
                <a:solidFill>
                  <a:schemeClr val="accent1"/>
                </a:solidFill>
              </a:rPr>
              <a:t>¿Por qué una ruta de atención? </a:t>
            </a:r>
            <a:endParaRPr lang="es-CO" b="1" dirty="0">
              <a:solidFill>
                <a:schemeClr val="accent1"/>
              </a:solidFill>
            </a:endParaRPr>
          </a:p>
        </p:txBody>
      </p:sp>
      <p:graphicFrame>
        <p:nvGraphicFramePr>
          <p:cNvPr id="3" name="Diagrama 2">
            <a:extLst>
              <a:ext uri="{FF2B5EF4-FFF2-40B4-BE49-F238E27FC236}">
                <a16:creationId xmlns:a16="http://schemas.microsoft.com/office/drawing/2014/main" id="{6F8318E7-CB7E-4C44-8A3B-EF3AA978BDFA}"/>
              </a:ext>
            </a:extLst>
          </p:cNvPr>
          <p:cNvGraphicFramePr/>
          <p:nvPr>
            <p:extLst>
              <p:ext uri="{D42A27DB-BD31-4B8C-83A1-F6EECF244321}">
                <p14:modId xmlns:p14="http://schemas.microsoft.com/office/powerpoint/2010/main" val="1566196536"/>
              </p:ext>
            </p:extLst>
          </p:nvPr>
        </p:nvGraphicFramePr>
        <p:xfrm>
          <a:off x="1766956" y="2319454"/>
          <a:ext cx="9321800" cy="4173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ángulo: esquinas redondeadas 3">
            <a:extLst>
              <a:ext uri="{FF2B5EF4-FFF2-40B4-BE49-F238E27FC236}">
                <a16:creationId xmlns:a16="http://schemas.microsoft.com/office/drawing/2014/main" id="{E37B84D7-E0A9-416F-8F40-A71D1A1B488A}"/>
              </a:ext>
            </a:extLst>
          </p:cNvPr>
          <p:cNvSpPr/>
          <p:nvPr/>
        </p:nvSpPr>
        <p:spPr>
          <a:xfrm>
            <a:off x="4973444" y="3863945"/>
            <a:ext cx="2063461" cy="874019"/>
          </a:xfrm>
          <a:prstGeom prst="roundRect">
            <a:avLst/>
          </a:prstGeom>
          <a:solidFill>
            <a:srgbClr val="D665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b="1" dirty="0"/>
              <a:t>Ley 1388 de 2010 </a:t>
            </a:r>
            <a:endParaRPr lang="es-CO" dirty="0"/>
          </a:p>
        </p:txBody>
      </p:sp>
      <p:pic>
        <p:nvPicPr>
          <p:cNvPr id="6" name="Imagen 5">
            <a:extLst>
              <a:ext uri="{FF2B5EF4-FFF2-40B4-BE49-F238E27FC236}">
                <a16:creationId xmlns:a16="http://schemas.microsoft.com/office/drawing/2014/main" id="{79272B7D-F9ED-4A98-BC83-4FD386DAC705}"/>
              </a:ext>
            </a:extLst>
          </p:cNvPr>
          <p:cNvPicPr>
            <a:picLocks noChangeAspect="1"/>
          </p:cNvPicPr>
          <p:nvPr/>
        </p:nvPicPr>
        <p:blipFill>
          <a:blip r:embed="rId7"/>
          <a:stretch>
            <a:fillRect/>
          </a:stretch>
        </p:blipFill>
        <p:spPr>
          <a:xfrm>
            <a:off x="9580321" y="0"/>
            <a:ext cx="2471881" cy="2576786"/>
          </a:xfrm>
          <a:prstGeom prst="rect">
            <a:avLst/>
          </a:prstGeom>
        </p:spPr>
      </p:pic>
      <p:pic>
        <p:nvPicPr>
          <p:cNvPr id="10" name="Imagen 9">
            <a:extLst>
              <a:ext uri="{FF2B5EF4-FFF2-40B4-BE49-F238E27FC236}">
                <a16:creationId xmlns:a16="http://schemas.microsoft.com/office/drawing/2014/main" id="{47982D18-7513-49EE-AC41-67074114BADC}"/>
              </a:ext>
            </a:extLst>
          </p:cNvPr>
          <p:cNvPicPr>
            <a:picLocks noChangeAspect="1"/>
          </p:cNvPicPr>
          <p:nvPr/>
        </p:nvPicPr>
        <p:blipFill>
          <a:blip r:embed="rId8"/>
          <a:stretch>
            <a:fillRect/>
          </a:stretch>
        </p:blipFill>
        <p:spPr>
          <a:xfrm>
            <a:off x="5172226" y="1337474"/>
            <a:ext cx="2167692" cy="1334486"/>
          </a:xfrm>
          <a:prstGeom prst="rect">
            <a:avLst/>
          </a:prstGeom>
        </p:spPr>
      </p:pic>
      <p:pic>
        <p:nvPicPr>
          <p:cNvPr id="11" name="Imagen 10">
            <a:extLst>
              <a:ext uri="{FF2B5EF4-FFF2-40B4-BE49-F238E27FC236}">
                <a16:creationId xmlns:a16="http://schemas.microsoft.com/office/drawing/2014/main" id="{F60E9925-279E-48E6-8955-2D21CDD61E4D}"/>
              </a:ext>
            </a:extLst>
          </p:cNvPr>
          <p:cNvPicPr>
            <a:picLocks noChangeAspect="1"/>
          </p:cNvPicPr>
          <p:nvPr/>
        </p:nvPicPr>
        <p:blipFill>
          <a:blip r:embed="rId9"/>
          <a:stretch>
            <a:fillRect/>
          </a:stretch>
        </p:blipFill>
        <p:spPr>
          <a:xfrm>
            <a:off x="9445487" y="4568688"/>
            <a:ext cx="1779104" cy="1779104"/>
          </a:xfrm>
          <a:prstGeom prst="rect">
            <a:avLst/>
          </a:prstGeom>
        </p:spPr>
      </p:pic>
      <p:pic>
        <p:nvPicPr>
          <p:cNvPr id="14" name="Imagen 13">
            <a:extLst>
              <a:ext uri="{FF2B5EF4-FFF2-40B4-BE49-F238E27FC236}">
                <a16:creationId xmlns:a16="http://schemas.microsoft.com/office/drawing/2014/main" id="{360B6519-6FB6-4267-BCF5-D491DBA8E2DA}"/>
              </a:ext>
            </a:extLst>
          </p:cNvPr>
          <p:cNvPicPr>
            <a:picLocks noChangeAspect="1"/>
          </p:cNvPicPr>
          <p:nvPr/>
        </p:nvPicPr>
        <p:blipFill>
          <a:blip r:embed="rId10"/>
          <a:stretch>
            <a:fillRect/>
          </a:stretch>
        </p:blipFill>
        <p:spPr>
          <a:xfrm>
            <a:off x="1253917" y="4702404"/>
            <a:ext cx="1797302" cy="1380033"/>
          </a:xfrm>
          <a:prstGeom prst="rect">
            <a:avLst/>
          </a:prstGeom>
        </p:spPr>
      </p:pic>
      <p:pic>
        <p:nvPicPr>
          <p:cNvPr id="16" name="Imagen 15">
            <a:extLst>
              <a:ext uri="{FF2B5EF4-FFF2-40B4-BE49-F238E27FC236}">
                <a16:creationId xmlns:a16="http://schemas.microsoft.com/office/drawing/2014/main" id="{2698FC36-2055-4179-9251-FFC20DD6A50F}"/>
              </a:ext>
            </a:extLst>
          </p:cNvPr>
          <p:cNvPicPr>
            <a:picLocks noChangeAspect="1"/>
          </p:cNvPicPr>
          <p:nvPr/>
        </p:nvPicPr>
        <p:blipFill>
          <a:blip r:embed="rId11"/>
          <a:stretch>
            <a:fillRect/>
          </a:stretch>
        </p:blipFill>
        <p:spPr>
          <a:xfrm>
            <a:off x="1572898" y="2790332"/>
            <a:ext cx="1797302" cy="1466212"/>
          </a:xfrm>
          <a:prstGeom prst="rect">
            <a:avLst/>
          </a:prstGeom>
        </p:spPr>
      </p:pic>
      <p:pic>
        <p:nvPicPr>
          <p:cNvPr id="17" name="Imagen 16">
            <a:extLst>
              <a:ext uri="{FF2B5EF4-FFF2-40B4-BE49-F238E27FC236}">
                <a16:creationId xmlns:a16="http://schemas.microsoft.com/office/drawing/2014/main" id="{85FEE5BE-3A13-4E1F-8E24-544494ED4519}"/>
              </a:ext>
            </a:extLst>
          </p:cNvPr>
          <p:cNvPicPr>
            <a:picLocks noChangeAspect="1"/>
          </p:cNvPicPr>
          <p:nvPr/>
        </p:nvPicPr>
        <p:blipFill>
          <a:blip r:embed="rId12"/>
          <a:stretch>
            <a:fillRect/>
          </a:stretch>
        </p:blipFill>
        <p:spPr>
          <a:xfrm>
            <a:off x="9407673" y="2710965"/>
            <a:ext cx="1408588" cy="1466212"/>
          </a:xfrm>
          <a:prstGeom prst="rect">
            <a:avLst/>
          </a:prstGeom>
        </p:spPr>
      </p:pic>
    </p:spTree>
    <p:extLst>
      <p:ext uri="{BB962C8B-B14F-4D97-AF65-F5344CB8AC3E}">
        <p14:creationId xmlns:p14="http://schemas.microsoft.com/office/powerpoint/2010/main" val="14743490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57A6E3C9-A009-4107-A494-59592F405EBE}"/>
              </a:ext>
            </a:extLst>
          </p:cNvPr>
          <p:cNvSpPr/>
          <p:nvPr/>
        </p:nvSpPr>
        <p:spPr>
          <a:xfrm>
            <a:off x="1156009" y="2171776"/>
            <a:ext cx="9879981" cy="3816429"/>
          </a:xfrm>
          <a:prstGeom prst="rect">
            <a:avLst/>
          </a:prstGeom>
          <a:solidFill>
            <a:srgbClr val="CC99FF"/>
          </a:solidFill>
        </p:spPr>
        <p:txBody>
          <a:bodyPr wrap="square">
            <a:spAutoFit/>
          </a:bodyPr>
          <a:lstStyle/>
          <a:p>
            <a:endParaRPr lang="es-CO" sz="900" dirty="0">
              <a:solidFill>
                <a:srgbClr val="000000"/>
              </a:solidFill>
              <a:latin typeface="Calibri" panose="020F0502020204030204" pitchFamily="34" charset="0"/>
            </a:endParaRPr>
          </a:p>
          <a:p>
            <a:endParaRPr lang="es-CO" sz="900" dirty="0">
              <a:latin typeface="Calibri" panose="020F0502020204030204" pitchFamily="34" charset="0"/>
            </a:endParaRPr>
          </a:p>
          <a:p>
            <a:pPr marL="285750" indent="-285750">
              <a:buFont typeface="Arial" panose="020B0604020202020204" pitchFamily="34" charset="0"/>
              <a:buChar char="•"/>
            </a:pPr>
            <a:r>
              <a:rPr lang="es-CO" sz="2800" dirty="0">
                <a:latin typeface="Calibri" panose="020F0502020204030204" pitchFamily="34" charset="0"/>
              </a:rPr>
              <a:t>Oportunidad diagnóstica </a:t>
            </a:r>
          </a:p>
          <a:p>
            <a:endParaRPr lang="es-CO" sz="2800" dirty="0">
              <a:latin typeface="Calibri" panose="020F0502020204030204" pitchFamily="34" charset="0"/>
            </a:endParaRPr>
          </a:p>
          <a:p>
            <a:pPr marL="285750" indent="-285750">
              <a:buFont typeface="Arial" panose="020B0604020202020204" pitchFamily="34" charset="0"/>
              <a:buChar char="•"/>
            </a:pPr>
            <a:r>
              <a:rPr lang="es-MX" sz="2800" dirty="0">
                <a:latin typeface="Calibri" panose="020F0502020204030204" pitchFamily="34" charset="0"/>
              </a:rPr>
              <a:t>Oportunidad y continuidad del tratamiento </a:t>
            </a:r>
          </a:p>
          <a:p>
            <a:endParaRPr lang="es-MX" sz="2800" dirty="0">
              <a:latin typeface="Calibri" panose="020F0502020204030204" pitchFamily="34" charset="0"/>
            </a:endParaRPr>
          </a:p>
          <a:p>
            <a:pPr marL="285750" indent="-285750">
              <a:buFont typeface="Arial" panose="020B0604020202020204" pitchFamily="34" charset="0"/>
              <a:buChar char="•"/>
            </a:pPr>
            <a:r>
              <a:rPr lang="es-CO" sz="2800" dirty="0">
                <a:latin typeface="Calibri" panose="020F0502020204030204" pitchFamily="34" charset="0"/>
              </a:rPr>
              <a:t>Calidad del manejo médico </a:t>
            </a:r>
          </a:p>
          <a:p>
            <a:endParaRPr lang="es-CO" sz="2800" dirty="0">
              <a:latin typeface="Calibri" panose="020F0502020204030204" pitchFamily="34" charset="0"/>
            </a:endParaRPr>
          </a:p>
          <a:p>
            <a:pPr marL="285750" indent="-285750">
              <a:buFont typeface="Arial" panose="020B0604020202020204" pitchFamily="34" charset="0"/>
              <a:buChar char="•"/>
            </a:pPr>
            <a:r>
              <a:rPr lang="es-MX" sz="2800" dirty="0">
                <a:latin typeface="Calibri" panose="020F0502020204030204" pitchFamily="34" charset="0"/>
              </a:rPr>
              <a:t>Articulación de los servicios de salud que intervienen en el proceso de atención.</a:t>
            </a:r>
          </a:p>
        </p:txBody>
      </p:sp>
      <p:sp>
        <p:nvSpPr>
          <p:cNvPr id="3" name="Título 1">
            <a:extLst>
              <a:ext uri="{FF2B5EF4-FFF2-40B4-BE49-F238E27FC236}">
                <a16:creationId xmlns:a16="http://schemas.microsoft.com/office/drawing/2014/main" id="{61D3A972-41C0-4C4C-B9A6-354246155D78}"/>
              </a:ext>
            </a:extLst>
          </p:cNvPr>
          <p:cNvSpPr txBox="1">
            <a:spLocks/>
          </p:cNvSpPr>
          <p:nvPr/>
        </p:nvSpPr>
        <p:spPr>
          <a:xfrm>
            <a:off x="838199" y="869795"/>
            <a:ext cx="10515600" cy="727695"/>
          </a:xfrm>
          <a:prstGeom prst="rect">
            <a:avLst/>
          </a:prstGeom>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dirty="0"/>
              <a:t/>
            </a:r>
            <a:br>
              <a:rPr lang="es-CO" dirty="0"/>
            </a:br>
            <a:r>
              <a:rPr lang="es-MX" sz="16000" b="1" dirty="0">
                <a:solidFill>
                  <a:schemeClr val="accent1"/>
                </a:solidFill>
              </a:rPr>
              <a:t>Factores Claves en el cáncer infantil </a:t>
            </a:r>
            <a:endParaRPr lang="es-CO" sz="16000" b="1" dirty="0">
              <a:solidFill>
                <a:schemeClr val="accent1"/>
              </a:solidFill>
            </a:endParaRPr>
          </a:p>
        </p:txBody>
      </p:sp>
    </p:spTree>
    <p:extLst>
      <p:ext uri="{BB962C8B-B14F-4D97-AF65-F5344CB8AC3E}">
        <p14:creationId xmlns:p14="http://schemas.microsoft.com/office/powerpoint/2010/main" val="426757363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1251</TotalTime>
  <Words>3312</Words>
  <Application>Microsoft Office PowerPoint</Application>
  <PresentationFormat>Panorámica</PresentationFormat>
  <Paragraphs>358</Paragraphs>
  <Slides>48</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48</vt:i4>
      </vt:variant>
    </vt:vector>
  </HeadingPairs>
  <TitlesOfParts>
    <vt:vector size="60" baseType="lpstr">
      <vt:lpstr>Arial</vt:lpstr>
      <vt:lpstr>Arial Rounded MT Bold</vt:lpstr>
      <vt:lpstr>Bahnschrift Condensed</vt:lpstr>
      <vt:lpstr>Bradley Hand ITC</vt:lpstr>
      <vt:lpstr>Calibri</vt:lpstr>
      <vt:lpstr>Calibri Light</vt:lpstr>
      <vt:lpstr>French Script MT</vt:lpstr>
      <vt:lpstr>Source Sans Pro</vt:lpstr>
      <vt:lpstr>Times New Roman</vt:lpstr>
      <vt:lpstr>Verdana</vt:lpstr>
      <vt:lpstr>Wingdings</vt:lpstr>
      <vt:lpstr>Tema de Office</vt:lpstr>
      <vt:lpstr>Presentación de PowerPoint</vt:lpstr>
      <vt:lpstr>MARGARITA CANO IBARRA MEDICO PEDIATRA HEMATO-ONCOLOGA</vt:lpstr>
      <vt:lpstr>Presentación de PowerPoint</vt:lpstr>
      <vt:lpstr>Presentación de PowerPoint</vt:lpstr>
      <vt:lpstr>MARCO NORMATIVO Y DE POLÍTICAS PARA EL CONTROL Y LA PREVENCIÓN DE LAS ENFERMEDADES NO TRANSMISIBLES (Cáncer Infantil)</vt:lpstr>
      <vt:lpstr>Presentación de PowerPoint</vt:lpstr>
      <vt:lpstr>Presentación de PowerPoint</vt:lpstr>
      <vt:lpstr> ¿Por qué una ruta de atención?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ESTRATEGIAS PARA EL CONTROL DEL CANCER</dc:title>
  <dc:creator>HP</dc:creator>
  <cp:lastModifiedBy>Cristhian Stummo</cp:lastModifiedBy>
  <cp:revision>80</cp:revision>
  <dcterms:created xsi:type="dcterms:W3CDTF">2019-10-24T16:52:53Z</dcterms:created>
  <dcterms:modified xsi:type="dcterms:W3CDTF">2019-10-29T16:45:41Z</dcterms:modified>
</cp:coreProperties>
</file>